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1" r:id="rId23"/>
    <p:sldId id="313" r:id="rId24"/>
    <p:sldId id="314" r:id="rId25"/>
    <p:sldId id="296" r:id="rId26"/>
    <p:sldId id="297" r:id="rId27"/>
    <p:sldId id="298" r:id="rId28"/>
    <p:sldId id="299" r:id="rId29"/>
    <p:sldId id="284" r:id="rId30"/>
    <p:sldId id="285" r:id="rId31"/>
    <p:sldId id="286" r:id="rId32"/>
    <p:sldId id="287" r:id="rId33"/>
    <p:sldId id="291" r:id="rId34"/>
    <p:sldId id="293" r:id="rId35"/>
    <p:sldId id="289" r:id="rId3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A8F53-E1DC-431F-84DD-15C13DFB00F4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7602A-E2FD-4140-9DF0-72406BC16BC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75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CD03F-F8B8-403F-88FC-B5D32AAAE791}" type="slidenum">
              <a:rPr lang="tr-TR"/>
              <a:pPr/>
              <a:t>23</a:t>
            </a:fld>
            <a:endParaRPr lang="tr-T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3A27D-244C-453F-83BD-F1D652009997}" type="slidenum">
              <a:rPr lang="tr-TR"/>
              <a:pPr/>
              <a:t>24</a:t>
            </a:fld>
            <a:endParaRPr lang="tr-T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10992-9210-4E20-9F6C-9EF88124B572}" type="slidenum">
              <a:rPr lang="tr-TR"/>
              <a:pPr/>
              <a:t>25</a:t>
            </a:fld>
            <a:endParaRPr lang="tr-T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E8857-5660-4B31-9D8A-5E156343E233}" type="slidenum">
              <a:rPr lang="tr-TR"/>
              <a:pPr/>
              <a:t>26</a:t>
            </a:fld>
            <a:endParaRPr lang="tr-TR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A1E48-DF87-49ED-B140-1C833FB64F6D}" type="slidenum">
              <a:rPr lang="tr-TR"/>
              <a:pPr/>
              <a:t>27</a:t>
            </a:fld>
            <a:endParaRPr lang="tr-TR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AC82B-CB42-4DCC-9782-6E7F6028917D}" type="slidenum">
              <a:rPr lang="tr-TR"/>
              <a:pPr/>
              <a:t>28</a:t>
            </a:fld>
            <a:endParaRPr lang="tr-TR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818F6-8804-403A-8DDE-215FC0F1E83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946C1-5AF6-4CCF-8A45-944D87E3CFB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B74E0-4B4E-4F50-94ED-4EEAD1F990D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4DB1D5-9CFE-4F86-8C56-38138B1D0D8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BD0F7E-A510-4126-972E-C5B594A5BD7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48EB49-4BBD-4E89-B459-580051B4290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577A34-00B7-4290-B612-98D83CB28EF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FA8D56-F2D2-49A8-8568-97C3C186FD2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AB350-6BE4-4E87-A4C2-DD44BC200B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B1FF-CE9E-4DF3-AFC5-4B176EB9C2B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FD3F-1F72-4B35-9F0F-A269727B5DB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4A341-A305-4380-86CC-D776D59B76E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F65A0-2C39-433D-B2BE-03EE8C23DBE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B387A-CDB0-4A97-905E-7531EEEB9C8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FE8C-50DD-4331-8FD6-D9AEA223589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4FBCE-BE6C-4424-A863-B6FC0B7EA5E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D3151-8146-44DE-9614-379C11C6B35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DC8CF5-064B-4C25-8989-FB035B173988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SINAV </a:t>
            </a:r>
            <a:r>
              <a:rPr lang="tr-TR" dirty="0" smtClean="0"/>
              <a:t>KAYGISI</a:t>
            </a:r>
            <a:endParaRPr lang="tr-TR" dirty="0"/>
          </a:p>
        </p:txBody>
      </p:sp>
      <p:pic>
        <p:nvPicPr>
          <p:cNvPr id="2052" name="Picture 4" descr="CA3YQH3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2260600" cy="2016125"/>
          </a:xfrm>
          <a:prstGeom prst="rect">
            <a:avLst/>
          </a:prstGeom>
          <a:noFill/>
        </p:spPr>
      </p:pic>
      <p:pic>
        <p:nvPicPr>
          <p:cNvPr id="2054" name="Picture 3" descr="O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714750"/>
            <a:ext cx="2736850" cy="27098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>
                <a:solidFill>
                  <a:schemeClr val="tx1"/>
                </a:solidFill>
              </a:rPr>
              <a:t>Bilgi İhtiyacı</a:t>
            </a:r>
            <a:br>
              <a:rPr lang="tr-TR" sz="4000" b="1">
                <a:solidFill>
                  <a:schemeClr val="tx1"/>
                </a:solidFill>
              </a:rPr>
            </a:br>
            <a:endParaRPr lang="tr-TR" sz="4000" b="1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/>
              <a:t>   </a:t>
            </a:r>
            <a:r>
              <a:rPr lang="tr-TR" sz="2400" b="1" dirty="0"/>
              <a:t>Doğru sınav stratejilerini ve verimli çalışma metotlarını </a:t>
            </a:r>
            <a:r>
              <a:rPr lang="tr-TR" sz="2400" dirty="0"/>
              <a:t>bilmeme,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/>
              <a:t>   Ön </a:t>
            </a:r>
            <a:r>
              <a:rPr lang="tr-TR" sz="2400" b="1" dirty="0"/>
              <a:t>bilgi eksiklikleri,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/>
              <a:t>   </a:t>
            </a:r>
            <a:r>
              <a:rPr lang="tr-TR" sz="2400" b="1" dirty="0"/>
              <a:t>Kaygı azaltma   tekniklerinin ne zaman ve nasıl kullanılacağının(çalışırken, sınavdan önce, sınav sırasında) bilinmemesi durumu.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400" dirty="0"/>
          </a:p>
        </p:txBody>
      </p:sp>
      <p:pic>
        <p:nvPicPr>
          <p:cNvPr id="14343" name="Picture 7" descr="CADBNV7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97425" y="1341438"/>
            <a:ext cx="4095750" cy="4967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/>
              <a:t>Çalışma Tarzı</a:t>
            </a:r>
            <a:r>
              <a:rPr lang="tr-TR" sz="4000"/>
              <a:t/>
            </a:r>
            <a:br>
              <a:rPr lang="tr-TR" sz="4000"/>
            </a:br>
            <a:endParaRPr lang="tr-TR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7416800" cy="3600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 b="1" dirty="0"/>
              <a:t>Yetersiz ve etkisiz çalışma, tutarsız ve ilgisiz konulara çalışma</a:t>
            </a:r>
            <a:r>
              <a:rPr lang="tr-TR" sz="2400" dirty="0"/>
              <a:t>, </a:t>
            </a:r>
          </a:p>
          <a:p>
            <a:pPr>
              <a:lnSpc>
                <a:spcPct val="80000"/>
              </a:lnSpc>
            </a:pPr>
            <a:r>
              <a:rPr lang="tr-TR" sz="2400" b="1" dirty="0"/>
              <a:t>Dikkatin yoğunlaşamadığı bir ortamda çalışma</a:t>
            </a:r>
            <a:r>
              <a:rPr lang="tr-TR" sz="2400" dirty="0"/>
              <a:t>, </a:t>
            </a:r>
          </a:p>
          <a:p>
            <a:pPr>
              <a:lnSpc>
                <a:spcPct val="80000"/>
              </a:lnSpc>
            </a:pPr>
            <a:r>
              <a:rPr lang="tr-TR" sz="2400" b="1" dirty="0"/>
              <a:t>Çalışmaya zamanında başlayamamaktan </a:t>
            </a:r>
            <a:r>
              <a:rPr lang="tr-TR" sz="2400" dirty="0"/>
              <a:t>dolayı </a:t>
            </a:r>
            <a:r>
              <a:rPr lang="tr-TR" sz="2400" b="1" dirty="0"/>
              <a:t>yeterince hazır olmama </a:t>
            </a:r>
            <a:r>
              <a:rPr lang="tr-TR" sz="2400" dirty="0"/>
              <a:t>düşüncesi ya da yeterince </a:t>
            </a:r>
            <a:r>
              <a:rPr lang="tr-TR" sz="2400" b="1" dirty="0"/>
              <a:t>zaman ayrılsa bile zamanın verimli kullanılmamasından dolayı</a:t>
            </a:r>
            <a:r>
              <a:rPr lang="tr-TR" sz="2400" dirty="0"/>
              <a:t> konuların eksik kalması, </a:t>
            </a:r>
          </a:p>
          <a:p>
            <a:pPr>
              <a:lnSpc>
                <a:spcPct val="80000"/>
              </a:lnSpc>
            </a:pPr>
            <a:r>
              <a:rPr lang="tr-TR" sz="2400" b="1" dirty="0"/>
              <a:t>Tekrar yapma fırsatının olmaması </a:t>
            </a:r>
            <a:r>
              <a:rPr lang="tr-TR" sz="2400" dirty="0"/>
              <a:t>gibi nedenlerle sürekli sınav kaygısı yaşama ve hazır olmadığını hissetme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2400" dirty="0"/>
          </a:p>
        </p:txBody>
      </p:sp>
      <p:pic>
        <p:nvPicPr>
          <p:cNvPr id="16388" name="Picture 4" descr="imag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2232025" cy="1366838"/>
          </a:xfrm>
          <a:prstGeom prst="rect">
            <a:avLst/>
          </a:prstGeom>
          <a:noFill/>
        </p:spPr>
      </p:pic>
      <p:pic>
        <p:nvPicPr>
          <p:cNvPr id="16390" name="Picture 6" descr="images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5445125"/>
            <a:ext cx="2771775" cy="141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/>
              <a:t>Psikolojik Faktörler</a:t>
            </a:r>
            <a:r>
              <a:rPr lang="tr-TR" sz="4000"/>
              <a:t/>
            </a:r>
            <a:br>
              <a:rPr lang="tr-TR" sz="4000"/>
            </a:br>
            <a:endParaRPr lang="tr-TR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981075"/>
            <a:ext cx="3816350" cy="30241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r-TR" sz="2400" dirty="0"/>
              <a:t>    </a:t>
            </a:r>
            <a:r>
              <a:rPr lang="tr-TR" sz="2400" b="1" dirty="0"/>
              <a:t>Akılcı ve gerçekçi olmayan olumsuz düşünce ve inançlar</a:t>
            </a:r>
            <a:r>
              <a:rPr lang="tr-TR" sz="2400" dirty="0"/>
              <a:t>(Bu </a:t>
            </a:r>
            <a:r>
              <a:rPr lang="tr-TR" sz="2400" b="1" dirty="0"/>
              <a:t>sınav son şansım,kazanamazsam hayatım biter, annem babam beni öldürür, başkaları ne düşünür, anne babamı utandıracağım).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2400" dirty="0"/>
          </a:p>
          <a:p>
            <a:pPr>
              <a:lnSpc>
                <a:spcPct val="80000"/>
              </a:lnSpc>
            </a:pPr>
            <a:endParaRPr lang="tr-TR" sz="2400" dirty="0"/>
          </a:p>
          <a:p>
            <a:pPr>
              <a:lnSpc>
                <a:spcPct val="80000"/>
              </a:lnSpc>
            </a:pPr>
            <a:endParaRPr lang="tr-TR" sz="2400" dirty="0"/>
          </a:p>
        </p:txBody>
      </p:sp>
      <p:pic>
        <p:nvPicPr>
          <p:cNvPr id="17413" name="Picture 5" descr="CAAZRNR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060450"/>
            <a:ext cx="3455987" cy="2657475"/>
          </a:xfrm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95288" y="4149725"/>
            <a:ext cx="35274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/>
              <a:t>Performans ile ilgili olumsuz özeleştiriler</a:t>
            </a:r>
            <a:r>
              <a:rPr lang="tr-TR" sz="2400" dirty="0"/>
              <a:t>(Herkes </a:t>
            </a:r>
            <a:r>
              <a:rPr lang="tr-TR" sz="2400" b="1" dirty="0"/>
              <a:t>benden daha zeki, ne yaparsam yapayım kazanamayacağım</a:t>
            </a:r>
          </a:p>
        </p:txBody>
      </p:sp>
      <p:pic>
        <p:nvPicPr>
          <p:cNvPr id="17415" name="Picture 7" descr="CA4G0T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437063"/>
            <a:ext cx="3167063" cy="208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229600" cy="4525963"/>
          </a:xfrm>
        </p:spPr>
        <p:txBody>
          <a:bodyPr/>
          <a:lstStyle/>
          <a:p>
            <a:r>
              <a:rPr lang="tr-TR" b="1" dirty="0"/>
              <a:t>Gerçekçi olmayan talepler </a:t>
            </a:r>
            <a:r>
              <a:rPr lang="tr-TR" dirty="0"/>
              <a:t>(</a:t>
            </a:r>
            <a:r>
              <a:rPr lang="tr-TR" b="1" dirty="0"/>
              <a:t>Potansiyelinin çok üstünde beklentiye girmek,</a:t>
            </a:r>
            <a:r>
              <a:rPr lang="tr-TR" dirty="0"/>
              <a:t> bu başarıyı elde edemediği takdirde yaşadığı travma).</a:t>
            </a:r>
          </a:p>
          <a:p>
            <a:r>
              <a:rPr lang="tr-TR" b="1" dirty="0"/>
              <a:t>Gerçekleşebilecek sonuçlara ilişkin olumsuz tahminler </a:t>
            </a:r>
            <a:r>
              <a:rPr lang="tr-TR" dirty="0"/>
              <a:t>(Bu </a:t>
            </a:r>
            <a:r>
              <a:rPr lang="tr-TR" b="1" dirty="0"/>
              <a:t>sınavı kaybedersem hayatımdaki her şeyin sonu olur, bir daha hiçbir şey düzelmez</a:t>
            </a:r>
            <a:r>
              <a:rPr lang="tr-TR" dirty="0"/>
              <a:t>).</a:t>
            </a:r>
          </a:p>
          <a:p>
            <a:pPr>
              <a:buFontTx/>
              <a:buNone/>
            </a:pPr>
            <a:endParaRPr lang="tr-TR" dirty="0"/>
          </a:p>
        </p:txBody>
      </p:sp>
      <p:pic>
        <p:nvPicPr>
          <p:cNvPr id="18436" name="Picture 4" descr="images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04813"/>
            <a:ext cx="3529013" cy="158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/>
              <a:t/>
            </a:r>
            <a:br>
              <a:rPr lang="tr-TR" sz="4000" b="1"/>
            </a:br>
            <a:r>
              <a:rPr lang="tr-TR" sz="4000" b="1"/>
              <a:t>SINAV KAYGISI İLE BİLİNÇLİ BAŞETME YOLLARI NELERDİR?</a:t>
            </a:r>
            <a:r>
              <a:rPr lang="tr-TR" sz="4000"/>
              <a:t/>
            </a:r>
            <a:br>
              <a:rPr lang="tr-TR" sz="4000"/>
            </a:br>
            <a:endParaRPr lang="tr-TR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800" b="1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b="1"/>
              <a:t>   1.Düşüncelerinizle Yüzleşin.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/>
              <a:t>   En çok hangi düşünceler sizi gerçekten kaygılandırıyor? Ve aşağıdaki düşüncelere sahipseniz değiştirmeye çalışın</a:t>
            </a:r>
          </a:p>
          <a:p>
            <a:pPr>
              <a:lnSpc>
                <a:spcPct val="90000"/>
              </a:lnSpc>
            </a:pPr>
            <a:endParaRPr lang="tr-TR" sz="2800"/>
          </a:p>
        </p:txBody>
      </p:sp>
      <p:pic>
        <p:nvPicPr>
          <p:cNvPr id="19461" name="Picture 5" descr="CAWLYNC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4064000"/>
            <a:ext cx="6840538" cy="2533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0" name="Group 30"/>
          <p:cNvGraphicFramePr>
            <a:graphicFrameLocks noGrp="1"/>
          </p:cNvGraphicFramePr>
          <p:nvPr>
            <p:ph idx="1"/>
          </p:nvPr>
        </p:nvGraphicFramePr>
        <p:xfrm>
          <a:off x="250825" y="620713"/>
          <a:ext cx="8374063" cy="5879783"/>
        </p:xfrm>
        <a:graphic>
          <a:graphicData uri="http://schemas.openxmlformats.org/drawingml/2006/table">
            <a:tbl>
              <a:tblPr/>
              <a:tblGrid>
                <a:gridCol w="4187825"/>
                <a:gridCol w="418623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OLUMSUZ DÜŞÜNCE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OLMASI GEREKEN DÜŞÜNCE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Bu sınav, başarılı olmak ve hayatta mutlu olmak için tek yoldur</a:t>
                      </a: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 sınavı kazanamamak dünyanın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sonu değildir. Kesinlikle başka bir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çıkış yolu vardır.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SBS sınavı hayatta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mutlu olmaya, başarılı olmaya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giden yollardan sadece biridir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Sınavlar, tek seçenek değil. Bu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sınavları kazanamamış ancak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hayatta başarıyı ve mutluluğu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yakalamış milyonlarca insan var.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Sınavları kazanamasak da farklı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alanlarda mutlu ve başarılı olabiliriz.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250825" y="404813"/>
          <a:ext cx="8893175" cy="6480048"/>
        </p:xfrm>
        <a:graphic>
          <a:graphicData uri="http://schemas.openxmlformats.org/drawingml/2006/table">
            <a:tbl>
              <a:tblPr/>
              <a:tblGrid>
                <a:gridCol w="4446588"/>
                <a:gridCol w="4446587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OLUMSUZ DÜŞÜNCE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OLMASI GEREKEN DÜŞÜNCE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Sınavı MUTLAKA kazanmak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zorundayım.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Sınavı kazanmak bir istek ve seçim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meselesidir.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Sınav için kullandığınız dili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değiştirin.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“Mutlaka başarmalıyım”, “şu okula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gitmeliyim "ya da başaramam,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yapamam, edemem gibi sözler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yerine;başaracağım, üstesinden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geleceğim gibi kelimeleri kullanmayı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alışkanlık hâline getirin.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 –meliyim, – malıyım” şeklindeki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ifadeler, düşünceleri istek olmaktan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çıkarıp, yasa hâline getirir. 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yasalarda bir kesinlik vardır. Oysa bir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isteği yerine gelmeyen bir kişinin başka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bir isteği yerine gelebilir.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SINAV SÜREKLİ ŞİKAYET ETTİĞİNİZ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BİR KONU OLMAMALI…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/>
              <a:t>2.Zamanınızı Planlayın</a:t>
            </a:r>
            <a:r>
              <a:rPr lang="tr-TR" sz="4000"/>
              <a:t/>
            </a:r>
            <a:br>
              <a:rPr lang="tr-TR" sz="4000"/>
            </a:br>
            <a:endParaRPr lang="tr-TR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268413"/>
            <a:ext cx="8229600" cy="2881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000" b="1" dirty="0"/>
              <a:t>Kaygı zaman planlamasında düzensizliklerine yol açar</a:t>
            </a:r>
            <a:r>
              <a:rPr lang="tr-TR" sz="2000" dirty="0"/>
              <a:t>, zaman kaybı oluştukça da </a:t>
            </a:r>
            <a:r>
              <a:rPr lang="tr-TR" sz="2000" b="1" dirty="0"/>
              <a:t>kaygı daha da artar ve çözümsüz bir sorun haline gelir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000" dirty="0"/>
          </a:p>
          <a:p>
            <a:pPr>
              <a:lnSpc>
                <a:spcPct val="90000"/>
              </a:lnSpc>
            </a:pPr>
            <a:r>
              <a:rPr lang="tr-TR" sz="2000" b="1" dirty="0"/>
              <a:t>Sınavın hemen öncesinde bir şeyleri yetiştirme telaşına düşüp kendinizi gergin hale</a:t>
            </a:r>
            <a:r>
              <a:rPr lang="tr-TR" sz="2000" dirty="0"/>
              <a:t> getirmeyin,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000" dirty="0"/>
          </a:p>
          <a:p>
            <a:pPr>
              <a:lnSpc>
                <a:spcPct val="90000"/>
              </a:lnSpc>
            </a:pPr>
            <a:r>
              <a:rPr lang="tr-TR" sz="2000" b="1" dirty="0"/>
              <a:t>Normal yaşam aktivitelerinizi korumaya çalışın. Günlük zaman planlaması her zaman faydalıdır.</a:t>
            </a:r>
          </a:p>
          <a:p>
            <a:pPr>
              <a:lnSpc>
                <a:spcPct val="90000"/>
              </a:lnSpc>
            </a:pPr>
            <a:endParaRPr lang="tr-TR" sz="2000" dirty="0"/>
          </a:p>
        </p:txBody>
      </p:sp>
      <p:pic>
        <p:nvPicPr>
          <p:cNvPr id="25607" name="Picture 7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4221163"/>
            <a:ext cx="4319588" cy="2160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/>
              <a:t/>
            </a:r>
            <a:br>
              <a:rPr lang="tr-TR" sz="4000" b="1" dirty="0"/>
            </a:br>
            <a:r>
              <a:rPr lang="tr-TR" sz="4000" b="1" dirty="0"/>
              <a:t>3.Aşırı Hareketlilik ya da Hareketsizlik ile Mücadele Etmeye Çalışın</a:t>
            </a:r>
            <a:r>
              <a:rPr lang="tr-TR" sz="4000" dirty="0"/>
              <a:t/>
            </a:r>
            <a:br>
              <a:rPr lang="tr-TR" sz="4000" dirty="0"/>
            </a:br>
            <a:endParaRPr lang="tr-TR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tr-TR" b="1" dirty="0"/>
              <a:t>   Gerginlik ve endişe sizi </a:t>
            </a:r>
            <a:r>
              <a:rPr lang="tr-TR" dirty="0"/>
              <a:t>normal hareket ve düşüncelerinizden uzaklaştırıyorsa,sınavın yaklaştığı </a:t>
            </a:r>
            <a:r>
              <a:rPr lang="tr-TR" b="1" dirty="0"/>
              <a:t>günlerde eğlenceli aktivitelere </a:t>
            </a:r>
            <a:r>
              <a:rPr lang="tr-TR" dirty="0"/>
              <a:t>yönelin, fiziksel aktivitelerinizi biraz artırın (Hafif yürüyüşler, rahatlatıcı egzersizler vb.).</a:t>
            </a:r>
          </a:p>
          <a:p>
            <a:endParaRPr lang="tr-TR" dirty="0"/>
          </a:p>
        </p:txBody>
      </p:sp>
      <p:pic>
        <p:nvPicPr>
          <p:cNvPr id="26628" name="Picture 4" descr="images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929198"/>
            <a:ext cx="4103687" cy="1495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5728"/>
            <a:ext cx="9144000" cy="5572164"/>
          </a:xfrm>
        </p:spPr>
        <p:txBody>
          <a:bodyPr/>
          <a:lstStyle/>
          <a:p>
            <a:r>
              <a:rPr lang="tr-TR" b="1" dirty="0"/>
              <a:t>Olumsuz düşüncelerinize, olumlu ve sizi sevindiren düşünce</a:t>
            </a:r>
            <a:r>
              <a:rPr lang="tr-TR" dirty="0"/>
              <a:t> ve eylemlerle cevap verin.</a:t>
            </a:r>
          </a:p>
          <a:p>
            <a:r>
              <a:rPr lang="tr-TR" b="1" dirty="0"/>
              <a:t>Kendinizi kötü hissettiğinizde hayatta sevdiğiniz etkinlik ya da olayları hatırlayıp,bunlara zaman ayırın</a:t>
            </a:r>
            <a:r>
              <a:rPr lang="tr-TR" dirty="0"/>
              <a:t>, tükenen enerjinizin yeniden depolanmasına izin verin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Kendinin bir birey olduğunu düşünmeli, </a:t>
            </a:r>
            <a:r>
              <a:rPr lang="tr-TR" b="1" dirty="0" smtClean="0"/>
              <a:t>kendini başkalarıyla karşılaştırmamalıdır. Kendini kendisiyle karşılaştırmalı</a:t>
            </a:r>
            <a:r>
              <a:rPr lang="tr-TR" dirty="0" smtClean="0"/>
              <a:t>, hedefe yönelik çalışmalarını gözden geçirmeli, ne kadarını gerçekleştirebildiğini belirlemeli</a:t>
            </a:r>
            <a:endParaRPr lang="tr-TR" dirty="0"/>
          </a:p>
          <a:p>
            <a:endParaRPr lang="tr-TR" dirty="0"/>
          </a:p>
        </p:txBody>
      </p:sp>
      <p:pic>
        <p:nvPicPr>
          <p:cNvPr id="27652" name="Picture 4" descr="images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5489575"/>
            <a:ext cx="2447925" cy="136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SINAV KAYGISI NEDİR?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800" b="1" dirty="0"/>
              <a:t>   Sınav olacağınızı düşünmenizle </a:t>
            </a:r>
            <a:r>
              <a:rPr lang="tr-TR" sz="2800" dirty="0"/>
              <a:t>birlikte vücudunuzda </a:t>
            </a:r>
            <a:r>
              <a:rPr lang="tr-TR" sz="2800" b="1" dirty="0"/>
              <a:t>hissettiğiniz birtakım gerginlikler sınav kaygısıdır</a:t>
            </a:r>
            <a:r>
              <a:rPr lang="tr-TR" sz="2800" dirty="0"/>
              <a:t>.Bu gerginlikler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/>
              <a:t>          ZİHİNSEL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/>
              <a:t>         DUYGUSAL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/>
              <a:t>         FİZYOLOJİK (BEDENSEL)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/>
              <a:t>    alanda görülür ve sizin yüklediğiniz anlama göre azalır ve çoğalır.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800" dirty="0"/>
          </a:p>
          <a:p>
            <a:pPr>
              <a:lnSpc>
                <a:spcPct val="90000"/>
              </a:lnSpc>
              <a:buFontTx/>
              <a:buNone/>
            </a:pPr>
            <a:endParaRPr lang="tr-TR" sz="2800" dirty="0"/>
          </a:p>
        </p:txBody>
      </p:sp>
      <p:pic>
        <p:nvPicPr>
          <p:cNvPr id="4103" name="Picture 7" descr="CA01M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997200"/>
            <a:ext cx="2663825" cy="187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81300"/>
            <a:ext cx="7777162" cy="3600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Bütün bunların dışında fizyolojik olarak rahatlamak için </a:t>
            </a:r>
            <a:r>
              <a:rPr lang="tr-T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NEFES EGZERSİZLERİNİ</a:t>
            </a:r>
            <a:r>
              <a:rPr lang="tr-T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deneyebilirsiniz.</a:t>
            </a:r>
          </a:p>
          <a:p>
            <a:pPr>
              <a:buFontTx/>
              <a:buNone/>
            </a:pPr>
            <a:r>
              <a:rPr lang="tr-T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Doğru nefes almak,bir gevşeme, rahatlama yoludur.</a:t>
            </a:r>
          </a:p>
          <a:p>
            <a:endParaRPr lang="tr-TR" dirty="0"/>
          </a:p>
        </p:txBody>
      </p:sp>
      <p:pic>
        <p:nvPicPr>
          <p:cNvPr id="28676" name="Picture 4" descr="imag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620713"/>
            <a:ext cx="2563813" cy="194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7651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tr-TR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DOĞRU ALINAN NEFESİN ÖZELLİKLERİ</a:t>
            </a:r>
          </a:p>
          <a:p>
            <a:pPr>
              <a:buFontTx/>
              <a:buNone/>
            </a:pPr>
            <a:endParaRPr lang="tr-TR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tr-TR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Doğru alınan nefes ağır , derin ve sessiz olmalıdır. İyi bir nefes yavaş olarak burundan alınır, sessiz olur ve akciğerin bütününü doldurarak diyaframı aşağı iter</a:t>
            </a:r>
          </a:p>
        </p:txBody>
      </p:sp>
      <p:pic>
        <p:nvPicPr>
          <p:cNvPr id="30724" name="Picture 4" descr="CAVV9I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692150"/>
            <a:ext cx="2376487" cy="172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/>
              <a:t>4.Yeterli ve Dengeli Beslenin</a:t>
            </a:r>
            <a:r>
              <a:rPr lang="tr-TR" sz="4000"/>
              <a:t/>
            </a:r>
            <a:br>
              <a:rPr lang="tr-TR" sz="4000"/>
            </a:br>
            <a:endParaRPr lang="tr-TR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z="2800" dirty="0"/>
              <a:t>   Beslenme alışkanlığı önemlidir. </a:t>
            </a:r>
            <a:r>
              <a:rPr lang="tr-TR" sz="2800" b="1" dirty="0"/>
              <a:t>Yanlış beslenme; hâlsizlik, iştahsızlık, isteksizlik,vücut direncinin düşüklüğü gibi sorunlara yol açabilir.</a:t>
            </a:r>
            <a:r>
              <a:rPr lang="tr-TR" sz="2800" dirty="0"/>
              <a:t> Bu da verimli çalışmayı engeller.</a:t>
            </a:r>
          </a:p>
          <a:p>
            <a:pPr>
              <a:buFontTx/>
              <a:buNone/>
            </a:pPr>
            <a:endParaRPr lang="tr-TR" sz="2800" dirty="0"/>
          </a:p>
          <a:p>
            <a:pPr>
              <a:buNone/>
            </a:pPr>
            <a:endParaRPr lang="tr-TR" sz="2800" dirty="0"/>
          </a:p>
        </p:txBody>
      </p:sp>
      <p:pic>
        <p:nvPicPr>
          <p:cNvPr id="32773" name="Picture 5" descr="ag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268413"/>
            <a:ext cx="4608513" cy="51133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4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10B1D9D-E09E-49E5-BE85-8B39AE3CF949}" type="datetime1">
              <a:rPr lang="tr-TR"/>
              <a:pPr/>
              <a:t>10.10.2018</a:t>
            </a:fld>
            <a:endParaRPr lang="tr-TR"/>
          </a:p>
        </p:txBody>
      </p:sp>
      <p:sp>
        <p:nvSpPr>
          <p:cNvPr id="45059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E44AE9-1829-460B-8988-FAAFACC357D2}" type="slidenum">
              <a:rPr lang="tr-TR"/>
              <a:pPr/>
              <a:t>23</a:t>
            </a:fld>
            <a:endParaRPr lang="tr-TR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tr-TR" sz="3200" smtClean="0">
                <a:solidFill>
                  <a:srgbClr val="FF6699"/>
                </a:solidFill>
              </a:rPr>
              <a:t>SINAV ÖNCESİNDE DİKKAT ETMENİZ GEREKENLER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84313"/>
            <a:ext cx="7558088" cy="4681537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800" smtClean="0"/>
              <a:t>Son bir hafta uyku düzeninize dikkat edin. Erken yatmaya özen gösterin.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800" smtClean="0">
                <a:solidFill>
                  <a:schemeClr val="accent2"/>
                </a:solidFill>
              </a:rPr>
              <a:t>Sınavla ilgili belgeleriniz tamam mı? Eksikleriniz var mı? Eksikleriniz varsa, ilgili kurumlardan bu eksikleri mutlaka giderin.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800" smtClean="0"/>
              <a:t>Sınava gireceğiniz okulu mutlaka önceden görün.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800" smtClean="0">
                <a:solidFill>
                  <a:schemeClr val="accent2"/>
                </a:solidFill>
              </a:rPr>
              <a:t>Sınav yerine ne çok erken ne de çok geç gidin. 1 saat önce sınav yerinde olmanız önerilir.</a:t>
            </a:r>
            <a:endParaRPr lang="tr-TR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4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5B2DC96-2D82-466B-B8CA-4A646934064B}" type="datetime1">
              <a:rPr lang="tr-TR"/>
              <a:pPr/>
              <a:t>10.10.2018</a:t>
            </a:fld>
            <a:endParaRPr lang="tr-TR"/>
          </a:p>
        </p:txBody>
      </p:sp>
      <p:sp>
        <p:nvSpPr>
          <p:cNvPr id="46083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4D5C07-45B1-4003-87DE-217C1A0CEFA3}" type="slidenum">
              <a:rPr lang="tr-TR"/>
              <a:pPr/>
              <a:t>24</a:t>
            </a:fld>
            <a:endParaRPr lang="tr-TR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76250"/>
            <a:ext cx="7773988" cy="501015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800" smtClean="0">
                <a:solidFill>
                  <a:schemeClr val="accent2"/>
                </a:solidFill>
              </a:rPr>
              <a:t>Sınav akşamı kullanacağınız araçları yedekli olarak hazırlayın.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tr-TR" sz="2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800" smtClean="0"/>
              <a:t>Sabah sınava yetişebileceğiniz saatte kalkın ve mutlaka kahvaltı yapın.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tr-TR" sz="2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800" smtClean="0">
                <a:solidFill>
                  <a:schemeClr val="accent2"/>
                </a:solidFill>
              </a:rPr>
              <a:t>Kahvaltıda genelde her gün yediğiniz yiyecekleri tercih edin.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tr-TR" sz="2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800" smtClean="0"/>
              <a:t>Evden çıkarken mutlaka gerekli belgelerinizi alıp almadığınızı kontrol edin.</a:t>
            </a:r>
            <a:endParaRPr lang="tr-TR" sz="28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4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6A453F-8238-4063-B456-7D0FBA6735CA}" type="datetime1">
              <a:rPr lang="tr-TR"/>
              <a:pPr/>
              <a:t>10.10.2018</a:t>
            </a:fld>
            <a:endParaRPr lang="tr-TR"/>
          </a:p>
        </p:txBody>
      </p:sp>
      <p:sp>
        <p:nvSpPr>
          <p:cNvPr id="47107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0DC1A1-64B9-4896-A06C-4E9E182485E1}" type="slidenum">
              <a:rPr lang="tr-TR"/>
              <a:pPr/>
              <a:t>25</a:t>
            </a:fld>
            <a:endParaRPr lang="tr-TR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tr-TR" sz="3200" smtClean="0">
                <a:solidFill>
                  <a:srgbClr val="FF6699"/>
                </a:solidFill>
              </a:rPr>
              <a:t>SINAV ANINDA DİKKAT ETMEMİZ GEREKENLER...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844675"/>
            <a:ext cx="7991475" cy="43926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tr-TR" sz="2400" b="1" dirty="0" smtClean="0"/>
              <a:t>Sadece sınava odaklanın</a:t>
            </a:r>
            <a:r>
              <a:rPr lang="tr-TR" sz="2400" dirty="0" smtClean="0"/>
              <a:t>. Zamanınızı </a:t>
            </a:r>
            <a:r>
              <a:rPr lang="tr-TR" sz="2400" b="1" dirty="0" smtClean="0"/>
              <a:t>kaygılanarak, şüpheye düşerek, kendinizi suçlayarak</a:t>
            </a:r>
            <a:r>
              <a:rPr lang="tr-TR" sz="2400" dirty="0" smtClean="0"/>
              <a:t> geçirmeyin.</a:t>
            </a:r>
          </a:p>
          <a:p>
            <a:pPr eaLnBrk="1" hangingPunct="1">
              <a:buFontTx/>
              <a:buNone/>
            </a:pPr>
            <a:r>
              <a:rPr lang="tr-TR" sz="2400" b="1" dirty="0" smtClean="0">
                <a:solidFill>
                  <a:srgbClr val="FF66CC"/>
                </a:solidFill>
              </a:rPr>
              <a:t>     ‘’NE YAPABİLİRDİM?”</a:t>
            </a:r>
            <a:r>
              <a:rPr lang="tr-TR" sz="2400" dirty="0" smtClean="0">
                <a:solidFill>
                  <a:schemeClr val="accent2"/>
                </a:solidFill>
              </a:rPr>
              <a:t>DİYE DEĞİL,</a:t>
            </a:r>
            <a:r>
              <a:rPr lang="tr-TR" sz="2400" b="1" dirty="0" smtClean="0">
                <a:solidFill>
                  <a:srgbClr val="FF66CC"/>
                </a:solidFill>
              </a:rPr>
              <a:t>“ŞU ANDA NE YAPABİLİRİM?”</a:t>
            </a:r>
            <a:r>
              <a:rPr lang="tr-TR" sz="2400" dirty="0" smtClean="0">
                <a:solidFill>
                  <a:schemeClr val="accent2"/>
                </a:solidFill>
              </a:rPr>
              <a:t>DİYE DÜŞÜNÜN!...</a:t>
            </a:r>
            <a:endParaRPr lang="tr-TR" sz="2400" dirty="0" smtClean="0"/>
          </a:p>
          <a:p>
            <a:pPr eaLnBrk="1" hangingPunct="1"/>
            <a:r>
              <a:rPr lang="tr-TR" sz="2400" dirty="0" smtClean="0">
                <a:solidFill>
                  <a:schemeClr val="accent2"/>
                </a:solidFill>
              </a:rPr>
              <a:t>Sınav esnasındaki endişenin her şeyi bulanık göstereceğini, bildiklerinizin zihninizde net olarak belirmesini önleyeceğini, hiçbir bilgiyi ucundan tutup kaldırmanıza izin vermeyeceğini unutmayın. </a:t>
            </a:r>
          </a:p>
          <a:p>
            <a:pPr eaLnBrk="1" hangingPunct="1"/>
            <a:r>
              <a:rPr lang="tr-TR" sz="2400" dirty="0" smtClean="0"/>
              <a:t>Kitapçık türünü kodlamayı unutmayın.</a:t>
            </a:r>
          </a:p>
          <a:p>
            <a:pPr eaLnBrk="1" hangingPunct="1"/>
            <a:endParaRPr lang="tr-TR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7696200" cy="5473700"/>
          </a:xfrm>
        </p:spPr>
        <p:txBody>
          <a:bodyPr/>
          <a:lstStyle/>
          <a:p>
            <a:pPr eaLnBrk="1" hangingPunct="1"/>
            <a:r>
              <a:rPr lang="tr-TR" sz="2800" dirty="0" smtClean="0"/>
              <a:t>Önce soruları içlerinden birine takılmadan bütün olarak bir inceleyin. </a:t>
            </a:r>
            <a:r>
              <a:rPr lang="tr-TR" sz="2800" b="1" dirty="0" smtClean="0"/>
              <a:t>İyi bildiğiniz konular, kolay çözebileceğiniz sorularla göz göze geleceksiniz.</a:t>
            </a:r>
          </a:p>
          <a:p>
            <a:pPr eaLnBrk="1" hangingPunct="1"/>
            <a:r>
              <a:rPr lang="tr-TR" sz="2800" dirty="0" smtClean="0">
                <a:solidFill>
                  <a:schemeClr val="accent2"/>
                </a:solidFill>
              </a:rPr>
              <a:t>Soruları dikkatlice okuyun.</a:t>
            </a:r>
          </a:p>
          <a:p>
            <a:pPr eaLnBrk="1" hangingPunct="1">
              <a:buFontTx/>
              <a:buNone/>
            </a:pPr>
            <a:endParaRPr lang="tr-TR" sz="2800" dirty="0" smtClean="0"/>
          </a:p>
          <a:p>
            <a:pPr eaLnBrk="1" hangingPunct="1"/>
            <a:r>
              <a:rPr lang="tr-TR" sz="2800" dirty="0" smtClean="0">
                <a:solidFill>
                  <a:schemeClr val="accent2"/>
                </a:solidFill>
              </a:rPr>
              <a:t>Sorular için zamanınızı iyi ayarlayın.</a:t>
            </a:r>
          </a:p>
          <a:p>
            <a:pPr eaLnBrk="1" hangingPunct="1">
              <a:buFontTx/>
              <a:buNone/>
            </a:pPr>
            <a:endParaRPr lang="tr-TR" sz="28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tr-TR" sz="2800" b="1" dirty="0" smtClean="0"/>
              <a:t>Anlamadığınız</a:t>
            </a:r>
            <a:r>
              <a:rPr lang="tr-TR" sz="2800" dirty="0" smtClean="0"/>
              <a:t> bir yer varsa</a:t>
            </a:r>
            <a:r>
              <a:rPr lang="tr-TR" sz="2800" b="1" dirty="0" smtClean="0"/>
              <a:t>, sınavı veren kişiden açıklamasını isteyin.</a:t>
            </a:r>
          </a:p>
          <a:p>
            <a:pPr eaLnBrk="1" hangingPunct="1"/>
            <a:r>
              <a:rPr lang="tr-TR" sz="2800" dirty="0" smtClean="0">
                <a:solidFill>
                  <a:schemeClr val="accent2"/>
                </a:solidFill>
              </a:rPr>
              <a:t>Sorularla inatlaşmayın.</a:t>
            </a: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67F78B3-27CE-431F-BDF2-9930601086AF}" type="datetime1">
              <a:rPr lang="tr-TR"/>
              <a:pPr/>
              <a:t>10.10.2018</a:t>
            </a:fld>
            <a:endParaRPr lang="tr-TR"/>
          </a:p>
        </p:txBody>
      </p:sp>
      <p:sp>
        <p:nvSpPr>
          <p:cNvPr id="49155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DD1E44-B5E0-44F8-A384-35D81FCCBB77}" type="slidenum">
              <a:rPr lang="tr-TR"/>
              <a:pPr/>
              <a:t>27</a:t>
            </a:fld>
            <a:endParaRPr lang="tr-T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837565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tr-TR" smtClean="0"/>
              <a:t>Çözümlerde şu sıralamayı izlemeniz yararlı olacaktır:</a:t>
            </a:r>
          </a:p>
          <a:p>
            <a:pPr algn="ctr" eaLnBrk="1" hangingPunct="1">
              <a:lnSpc>
                <a:spcPct val="90000"/>
              </a:lnSpc>
              <a:buClr>
                <a:srgbClr val="FFFF00"/>
              </a:buClr>
              <a:buSzPct val="90000"/>
              <a:buFont typeface="Wingdings" pitchFamily="2" charset="2"/>
              <a:buChar char="ü"/>
            </a:pPr>
            <a:r>
              <a:rPr lang="tr-TR" smtClean="0">
                <a:solidFill>
                  <a:schemeClr val="accent2"/>
                </a:solidFill>
              </a:rPr>
              <a:t>En iyi bildiğiniz konular</a:t>
            </a:r>
          </a:p>
          <a:p>
            <a:pPr algn="ctr" eaLnBrk="1" hangingPunct="1">
              <a:lnSpc>
                <a:spcPct val="90000"/>
              </a:lnSpc>
              <a:buClr>
                <a:srgbClr val="FFFF00"/>
              </a:buClr>
              <a:buSzPct val="90000"/>
              <a:buFont typeface="Wingdings" pitchFamily="2" charset="2"/>
              <a:buChar char="ü"/>
            </a:pPr>
            <a:r>
              <a:rPr lang="tr-TR" smtClean="0">
                <a:solidFill>
                  <a:srgbClr val="FF66CC"/>
                </a:solidFill>
              </a:rPr>
              <a:t>Kolay sorular</a:t>
            </a:r>
          </a:p>
          <a:p>
            <a:pPr algn="ctr" eaLnBrk="1" hangingPunct="1">
              <a:lnSpc>
                <a:spcPct val="90000"/>
              </a:lnSpc>
              <a:buClr>
                <a:srgbClr val="FFFF00"/>
              </a:buClr>
              <a:buSzPct val="90000"/>
              <a:buFont typeface="Wingdings" pitchFamily="2" charset="2"/>
              <a:buChar char="ü"/>
            </a:pPr>
            <a:r>
              <a:rPr lang="tr-TR" smtClean="0">
                <a:solidFill>
                  <a:schemeClr val="accent2"/>
                </a:solidFill>
              </a:rPr>
              <a:t>Çözümü, belli bir yoğunlaşma, işlemler dizisi, zaman isteyen sorular</a:t>
            </a:r>
          </a:p>
          <a:p>
            <a:pPr algn="ctr" eaLnBrk="1" hangingPunct="1">
              <a:lnSpc>
                <a:spcPct val="90000"/>
              </a:lnSpc>
              <a:buClr>
                <a:srgbClr val="FFFF00"/>
              </a:buClr>
              <a:buSzPct val="90000"/>
              <a:buFont typeface="Wingdings" pitchFamily="2" charset="2"/>
              <a:buChar char="ü"/>
            </a:pPr>
            <a:r>
              <a:rPr lang="tr-TR" smtClean="0">
                <a:solidFill>
                  <a:srgbClr val="FF66CC"/>
                </a:solidFill>
              </a:rPr>
              <a:t>Hatırlamak için kendinizi zorlayacağınız sorular</a:t>
            </a:r>
          </a:p>
          <a:p>
            <a:pPr algn="ctr" eaLnBrk="1" hangingPunct="1">
              <a:lnSpc>
                <a:spcPct val="90000"/>
              </a:lnSpc>
              <a:buClr>
                <a:srgbClr val="FFFF00"/>
              </a:buClr>
              <a:buSzPct val="90000"/>
              <a:buFont typeface="Wingdings" pitchFamily="2" charset="2"/>
              <a:buChar char="ü"/>
            </a:pPr>
            <a:r>
              <a:rPr lang="tr-TR" smtClean="0">
                <a:solidFill>
                  <a:schemeClr val="accent2"/>
                </a:solidFill>
              </a:rPr>
              <a:t>Cevapları hakkında yeterli bilgiye sahip olmadığınız sorular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tr-TR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04B3699-47B0-41FF-8354-E98DE54D61E9}" type="datetime1">
              <a:rPr lang="tr-TR"/>
              <a:pPr/>
              <a:t>10.10.2018</a:t>
            </a:fld>
            <a:endParaRPr lang="tr-TR"/>
          </a:p>
        </p:txBody>
      </p:sp>
      <p:sp>
        <p:nvSpPr>
          <p:cNvPr id="50179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68FA5D-7B36-436A-8D2C-1EE3FA0AD5E0}" type="slidenum">
              <a:rPr lang="tr-TR"/>
              <a:pPr/>
              <a:t>28</a:t>
            </a:fld>
            <a:endParaRPr lang="tr-TR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476250"/>
            <a:ext cx="7631112" cy="5545138"/>
          </a:xfrm>
          <a:noFill/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Zaman zaman duruşunuzu, oturma pozisyonunuzu değiştirin, bu sizi rahatlatacaktır.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>
                <a:solidFill>
                  <a:schemeClr val="accent2"/>
                </a:solidFill>
              </a:rPr>
              <a:t>Çok heyecanlanıp aklınıza bir sorunun cevabı gelmediğinde o soruyu geçin.</a:t>
            </a:r>
          </a:p>
          <a:p>
            <a:pPr eaLnBrk="1" hangingPunct="1"/>
            <a:endParaRPr lang="tr-TR" sz="2400" smtClean="0">
              <a:solidFill>
                <a:schemeClr val="accent2"/>
              </a:solidFill>
            </a:endParaRPr>
          </a:p>
          <a:p>
            <a:pPr eaLnBrk="1" hangingPunct="1"/>
            <a:r>
              <a:rPr lang="tr-TR" sz="2400" smtClean="0"/>
              <a:t>Sınıf arkadaşlarınız sınavı erkenden bitirip çıkmaya başladığında panik olmayın, </a:t>
            </a:r>
          </a:p>
          <a:p>
            <a:pPr eaLnBrk="1" hangingPunct="1">
              <a:buFontTx/>
              <a:buNone/>
            </a:pPr>
            <a:r>
              <a:rPr lang="tr-TR" sz="2400" smtClean="0"/>
              <a:t>		unutmayın: </a:t>
            </a:r>
            <a:r>
              <a:rPr lang="tr-TR" sz="2400" smtClean="0">
                <a:solidFill>
                  <a:srgbClr val="FF6699"/>
                </a:solidFill>
              </a:rPr>
              <a:t>“ERKEN BİTİRENLERE FAZLA PUAN VERİLMİYOR!..”</a:t>
            </a:r>
          </a:p>
          <a:p>
            <a:pPr eaLnBrk="1" hangingPunct="1">
              <a:buFontTx/>
              <a:buNone/>
            </a:pPr>
            <a:endParaRPr lang="tr-TR" sz="2400" smtClean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000"/>
              <a:t>  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000"/>
          </a:p>
          <a:p>
            <a:pPr>
              <a:lnSpc>
                <a:spcPct val="90000"/>
              </a:lnSpc>
              <a:buFontTx/>
              <a:buNone/>
            </a:pPr>
            <a:r>
              <a:rPr lang="tr-TR" sz="2000"/>
              <a:t>                               KENDİNİZE GÜVENİN</a:t>
            </a:r>
          </a:p>
          <a:p>
            <a:pPr>
              <a:lnSpc>
                <a:spcPct val="90000"/>
              </a:lnSpc>
            </a:pPr>
            <a:endParaRPr lang="tr-TR" sz="2000"/>
          </a:p>
          <a:p>
            <a:pPr>
              <a:lnSpc>
                <a:spcPct val="90000"/>
              </a:lnSpc>
            </a:pPr>
            <a:endParaRPr lang="tr-TR" sz="2000"/>
          </a:p>
          <a:p>
            <a:pPr>
              <a:lnSpc>
                <a:spcPct val="90000"/>
              </a:lnSpc>
              <a:buFontTx/>
              <a:buNone/>
            </a:pPr>
            <a:r>
              <a:rPr lang="tr-TR" sz="2000"/>
              <a:t>                     BAŞARACAĞINIZDAN EMİN OLUN</a:t>
            </a:r>
          </a:p>
        </p:txBody>
      </p:sp>
      <p:pic>
        <p:nvPicPr>
          <p:cNvPr id="35846" name="Picture 4" descr="16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80400" cy="3270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/>
              <a:t/>
            </a:r>
            <a:br>
              <a:rPr lang="tr-TR" sz="4000" b="1"/>
            </a:br>
            <a:r>
              <a:rPr lang="tr-TR" sz="4000" b="1"/>
              <a:t>SINAV KAYGISININ BELİRTİLERİ</a:t>
            </a:r>
            <a:r>
              <a:rPr lang="tr-TR" sz="4000"/>
              <a:t/>
            </a:r>
            <a:br>
              <a:rPr lang="tr-TR" sz="4000"/>
            </a:br>
            <a:endParaRPr lang="tr-TR" sz="40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b="1" dirty="0"/>
              <a:t>                 Zihinsel Belirtileri</a:t>
            </a:r>
          </a:p>
          <a:p>
            <a:pPr>
              <a:buFontTx/>
              <a:buNone/>
            </a:pPr>
            <a:r>
              <a:rPr lang="tr-TR" dirty="0"/>
              <a:t>    Zihinsel belirtiler, daha çok </a:t>
            </a:r>
            <a:r>
              <a:rPr lang="tr-TR" b="1" dirty="0"/>
              <a:t>sınav kaygısını tetikleyen düşüncelerden </a:t>
            </a:r>
            <a:r>
              <a:rPr lang="tr-TR" dirty="0"/>
              <a:t>oluşmaktadır. </a:t>
            </a:r>
          </a:p>
          <a:p>
            <a:endParaRPr lang="tr-TR" dirty="0"/>
          </a:p>
        </p:txBody>
      </p:sp>
      <p:pic>
        <p:nvPicPr>
          <p:cNvPr id="6148" name="Picture 12" descr="sinav_stre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149725"/>
            <a:ext cx="34559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Neyi ne kadar başarabileceğiniz konusunda  bir  karar  veremiyorsanız eğer,</a:t>
            </a:r>
          </a:p>
          <a:p>
            <a:pPr>
              <a:buFontTx/>
              <a:buNone/>
            </a:pPr>
            <a:r>
              <a:rPr lang="tr-T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Geçmişteki başarılarınızı düşünün,</a:t>
            </a:r>
          </a:p>
          <a:p>
            <a:pPr>
              <a:buFontTx/>
              <a:buNone/>
            </a:pPr>
            <a:r>
              <a:rPr lang="tr-T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iyi ve güzel yaptığınız her şeyi listeleyin,</a:t>
            </a:r>
          </a:p>
          <a:p>
            <a:pPr>
              <a:buFontTx/>
              <a:buNone/>
            </a:pPr>
            <a:r>
              <a:rPr lang="tr-T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Ve o listeyi sık sık hatırlayın</a:t>
            </a:r>
            <a:r>
              <a:rPr lang="tr-TR" sz="5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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başarılı_başarısız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9144000" cy="66690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04813"/>
            <a:ext cx="4244975" cy="5721350"/>
          </a:xfrm>
        </p:spPr>
        <p:txBody>
          <a:bodyPr/>
          <a:lstStyle/>
          <a:p>
            <a:pPr>
              <a:buFontTx/>
              <a:buNone/>
            </a:pPr>
            <a:r>
              <a:rPr lang="tr-T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Neyi başarabileceğinizden emin olmazsanız, </a:t>
            </a:r>
          </a:p>
          <a:p>
            <a:pPr>
              <a:buFontTx/>
              <a:buNone/>
            </a:pPr>
            <a:r>
              <a:rPr lang="tr-T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Başarısız olacağınıza inanırsanız  ve </a:t>
            </a:r>
          </a:p>
          <a:p>
            <a:pPr>
              <a:buFontTx/>
              <a:buNone/>
            </a:pPr>
            <a:r>
              <a:rPr lang="tr-T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Olumsuz düşünceler geliştirirseniz,</a:t>
            </a:r>
          </a:p>
          <a:p>
            <a:pPr>
              <a:buFontTx/>
              <a:buNone/>
            </a:pPr>
            <a:endParaRPr lang="tr-T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tr-T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KENDİNİZ HAKKINDA “ÖNYARGILI” OLURSUNUZ</a:t>
            </a:r>
            <a:endParaRPr lang="tr-TR" sz="2800"/>
          </a:p>
        </p:txBody>
      </p:sp>
      <p:pic>
        <p:nvPicPr>
          <p:cNvPr id="38919" name="Picture 5" descr="onyargı_cevi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188913"/>
            <a:ext cx="4330700" cy="6264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5175"/>
            <a:ext cx="3816350" cy="49577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tr-TR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Başarısız olduğunuz konularla ilgili hemen ve anında olumlu sonuç beklemeyin, kendinize zaman tanıyın ve   sabırlı davranın</a:t>
            </a:r>
            <a:endParaRPr lang="tr-TR" sz="2800" b="1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endParaRPr lang="tr-TR" sz="2800"/>
          </a:p>
        </p:txBody>
      </p:sp>
      <p:pic>
        <p:nvPicPr>
          <p:cNvPr id="47110" name="Picture 7" descr="büyük_işl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188913"/>
            <a:ext cx="4608513" cy="6408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GB" sz="3800">
                <a:solidFill>
                  <a:srgbClr val="FF0000"/>
                </a:solidFill>
              </a:rPr>
              <a:t>BAŞARI ÖYKÜLERİ</a:t>
            </a:r>
            <a:endParaRPr lang="tr-TR" sz="3800">
              <a:solidFill>
                <a:srgbClr val="FF00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SzPct val="133000"/>
            </a:pPr>
            <a:r>
              <a:rPr lang="en-GB" sz="2000" b="1" i="1"/>
              <a:t>Miki Fare adlı çizgi kahramanını çizen Walt Disney hakkında resim kabiliyeti olmadığı söylenmişti. Disneyland’ı kurmadan önce de defalarca iflas etmişti.</a:t>
            </a:r>
            <a:endParaRPr lang="tr-TR" sz="2000" b="1" i="1"/>
          </a:p>
          <a:p>
            <a:pPr>
              <a:lnSpc>
                <a:spcPct val="90000"/>
              </a:lnSpc>
              <a:spcBef>
                <a:spcPts val="600"/>
              </a:spcBef>
              <a:buSzPct val="133000"/>
              <a:buFontTx/>
              <a:buNone/>
            </a:pPr>
            <a:endParaRPr lang="en-GB" sz="2000" b="1" i="1"/>
          </a:p>
          <a:p>
            <a:pPr>
              <a:lnSpc>
                <a:spcPct val="90000"/>
              </a:lnSpc>
              <a:spcBef>
                <a:spcPts val="600"/>
              </a:spcBef>
              <a:buSzPct val="133000"/>
            </a:pPr>
            <a:r>
              <a:rPr lang="en-GB" sz="2000" b="1" i="1"/>
              <a:t>Genetik biliminin kurucusu Gregor Mendel, gençliğinde okumak istediği üniversitelere ya kabul edilmiyordu ya da ayrılmak zorunda kalıyordu. Ayrıldığı üniversitenin profesörlerinden biri onun için “berrak düşünebilme yeteneği yok“demişti.</a:t>
            </a:r>
            <a:endParaRPr lang="tr-TR" sz="2000" b="1" i="1"/>
          </a:p>
          <a:p>
            <a:pPr>
              <a:lnSpc>
                <a:spcPct val="90000"/>
              </a:lnSpc>
              <a:spcBef>
                <a:spcPts val="600"/>
              </a:spcBef>
              <a:buSzPct val="133000"/>
              <a:buFontTx/>
              <a:buNone/>
            </a:pPr>
            <a:endParaRPr lang="en-GB" sz="2000" b="1" i="1"/>
          </a:p>
          <a:p>
            <a:pPr>
              <a:lnSpc>
                <a:spcPct val="90000"/>
              </a:lnSpc>
              <a:spcBef>
                <a:spcPts val="600"/>
              </a:spcBef>
              <a:buSzPct val="133000"/>
            </a:pPr>
            <a:r>
              <a:rPr lang="en-GB" sz="2000" b="1" i="1"/>
              <a:t>Beethoven’in keman tutuşunu gören hocası onun için “müzisyen olamaz” demişti.</a:t>
            </a:r>
            <a:endParaRPr lang="tr-TR" sz="2000" b="1" i="1"/>
          </a:p>
          <a:p>
            <a:pPr>
              <a:lnSpc>
                <a:spcPct val="90000"/>
              </a:lnSpc>
              <a:spcBef>
                <a:spcPts val="600"/>
              </a:spcBef>
              <a:buSzPct val="133000"/>
              <a:buFontTx/>
              <a:buNone/>
            </a:pPr>
            <a:endParaRPr lang="en-GB" sz="2000" b="1" i="1"/>
          </a:p>
          <a:p>
            <a:pPr>
              <a:lnSpc>
                <a:spcPct val="90000"/>
              </a:lnSpc>
              <a:spcBef>
                <a:spcPts val="600"/>
              </a:spcBef>
              <a:buSzPct val="133000"/>
            </a:pPr>
            <a:r>
              <a:rPr lang="en-GB" sz="2000" b="1" i="1"/>
              <a:t>Otomotiv sektörünün kurucusu Henri Ford, başarıya ulaşana kadar 5 kez iflas etmiştir.</a:t>
            </a:r>
          </a:p>
          <a:p>
            <a:pPr>
              <a:buFontTx/>
              <a:buNone/>
            </a:pPr>
            <a:endParaRPr lang="tr-TR" sz="2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Gerçekçi hedefler koyun,</a:t>
            </a:r>
          </a:p>
          <a:p>
            <a:pPr>
              <a:buFontTx/>
              <a:buNone/>
            </a:pPr>
            <a:r>
              <a:rPr lang="tr-T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Neyi ne kadar başarabileceğiniz konusunda gerçekçi olmayı deneyin.Ve bunu belirledikten sonra koyduğunuz hedef için çalışın…….</a:t>
            </a:r>
          </a:p>
        </p:txBody>
      </p:sp>
      <p:pic>
        <p:nvPicPr>
          <p:cNvPr id="44039" name="Picture 7" descr="672-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425" y="188913"/>
            <a:ext cx="4618038" cy="6480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/>
              <a:t/>
            </a:r>
            <a:br>
              <a:rPr lang="tr-TR" sz="4000"/>
            </a:br>
            <a:r>
              <a:rPr lang="tr-TR" sz="4000"/>
              <a:t/>
            </a:r>
            <a:br>
              <a:rPr lang="tr-TR" sz="4000"/>
            </a:br>
            <a:r>
              <a:rPr lang="tr-TR" sz="4000"/>
              <a:t>Bu düşünceler:</a:t>
            </a:r>
            <a:br>
              <a:rPr lang="tr-TR" sz="4000"/>
            </a:br>
            <a:r>
              <a:rPr lang="tr-TR" sz="4000"/>
              <a:t/>
            </a:r>
            <a:br>
              <a:rPr lang="tr-TR" sz="4000"/>
            </a:br>
            <a:endParaRPr lang="tr-TR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800" b="1" dirty="0"/>
              <a:t>Bu sınavda başarılı olamayacağım</a:t>
            </a:r>
            <a:r>
              <a:rPr lang="tr-TR" sz="2800" dirty="0"/>
              <a:t>.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Bu sınavda </a:t>
            </a:r>
            <a:r>
              <a:rPr lang="tr-TR" sz="2800" b="1" dirty="0"/>
              <a:t>başarısız olmak benim başarısız birisi olduğumu gösterir.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Bu sınavda başarısız olursam </a:t>
            </a:r>
            <a:r>
              <a:rPr lang="tr-TR" sz="2800" b="1" dirty="0"/>
              <a:t>anne-babama ne derim.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Bu sınavı </a:t>
            </a:r>
            <a:r>
              <a:rPr lang="tr-TR" sz="2800" b="1" dirty="0"/>
              <a:t>kaybedersem bir daha asla başarılı </a:t>
            </a:r>
            <a:r>
              <a:rPr lang="tr-TR" sz="2800" dirty="0"/>
              <a:t>olamam.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Bu sınavı kaybedersem </a:t>
            </a:r>
            <a:r>
              <a:rPr lang="tr-TR" sz="2800" b="1" dirty="0"/>
              <a:t>arkadaşlarımın ve öğretmenlerimin yüzüne </a:t>
            </a:r>
            <a:r>
              <a:rPr lang="tr-TR" sz="2800" dirty="0"/>
              <a:t>nasıl bakarım.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Bu sınavda başarısız olursam </a:t>
            </a:r>
            <a:r>
              <a:rPr lang="tr-TR" sz="2800" b="1" dirty="0"/>
              <a:t>herkesin benim hakkımdaki düşüncesi değişir</a:t>
            </a:r>
            <a:r>
              <a:rPr lang="tr-TR" sz="2800" dirty="0"/>
              <a:t> ….v</a:t>
            </a:r>
          </a:p>
          <a:p>
            <a:pPr>
              <a:lnSpc>
                <a:spcPct val="80000"/>
              </a:lnSpc>
            </a:pP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/>
              <a:t>Fizyolojik Belirtileri</a:t>
            </a:r>
            <a:r>
              <a:rPr lang="tr-TR" sz="4000"/>
              <a:t/>
            </a:r>
            <a:br>
              <a:rPr lang="tr-TR" sz="4000"/>
            </a:br>
            <a:endParaRPr lang="tr-TR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013700" cy="4094163"/>
          </a:xfrm>
        </p:spPr>
        <p:txBody>
          <a:bodyPr/>
          <a:lstStyle/>
          <a:p>
            <a:r>
              <a:rPr lang="tr-TR" sz="2800" b="1" dirty="0"/>
              <a:t>Kalbim yerinden fırlayacakmış </a:t>
            </a:r>
            <a:r>
              <a:rPr lang="tr-TR" sz="2800" dirty="0"/>
              <a:t>gibi,</a:t>
            </a:r>
          </a:p>
          <a:p>
            <a:r>
              <a:rPr lang="tr-TR" sz="2800" b="1" dirty="0"/>
              <a:t>Midem bulanıyor,</a:t>
            </a:r>
          </a:p>
          <a:p>
            <a:r>
              <a:rPr lang="tr-TR" sz="2800" b="1" dirty="0"/>
              <a:t>Elim ayağıma </a:t>
            </a:r>
            <a:r>
              <a:rPr lang="tr-TR" sz="2800" dirty="0"/>
              <a:t>dolanıyor,</a:t>
            </a:r>
          </a:p>
          <a:p>
            <a:r>
              <a:rPr lang="tr-TR" sz="2800" dirty="0"/>
              <a:t>Bütün </a:t>
            </a:r>
            <a:r>
              <a:rPr lang="tr-TR" sz="2800" b="1" dirty="0"/>
              <a:t>öğrendiklerimi unuttum,</a:t>
            </a:r>
          </a:p>
          <a:p>
            <a:r>
              <a:rPr lang="tr-TR" sz="2800" b="1" dirty="0"/>
              <a:t>Gözlerim kararıyor, terliyorum, başım dönüyor</a:t>
            </a:r>
            <a:r>
              <a:rPr lang="tr-TR" sz="2800" dirty="0"/>
              <a:t>,</a:t>
            </a:r>
          </a:p>
          <a:p>
            <a:r>
              <a:rPr lang="tr-TR" sz="2800" b="1" dirty="0"/>
              <a:t>Nefes alamıyorum,</a:t>
            </a:r>
          </a:p>
          <a:p>
            <a:r>
              <a:rPr lang="tr-TR" sz="2800" b="1" dirty="0"/>
              <a:t>Ellerim titriyor, uyuşuyor </a:t>
            </a:r>
            <a:r>
              <a:rPr lang="tr-TR" sz="2800" dirty="0"/>
              <a:t>vb.</a:t>
            </a:r>
          </a:p>
          <a:p>
            <a:endParaRPr lang="tr-TR" sz="2800" dirty="0"/>
          </a:p>
        </p:txBody>
      </p:sp>
      <p:pic>
        <p:nvPicPr>
          <p:cNvPr id="8196" name="Picture 4" descr="CA01UF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052513"/>
            <a:ext cx="3529012" cy="151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/>
              <a:t>Duygusal Belirtileri</a:t>
            </a:r>
            <a:r>
              <a:rPr lang="tr-TR" sz="4000"/>
              <a:t/>
            </a:r>
            <a:br>
              <a:rPr lang="tr-TR" sz="4000"/>
            </a:br>
            <a:endParaRPr lang="tr-TR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400" b="1" dirty="0"/>
              <a:t>Gerginlik, sinirlilik, öfke, karamsarlık, korku </a:t>
            </a:r>
            <a:r>
              <a:rPr lang="tr-TR" sz="2400" dirty="0"/>
              <a:t>(bildiklerini unutma korkusu), </a:t>
            </a:r>
          </a:p>
          <a:p>
            <a:pPr>
              <a:lnSpc>
                <a:spcPct val="80000"/>
              </a:lnSpc>
            </a:pPr>
            <a:r>
              <a:rPr lang="tr-TR" sz="2400" b="1" dirty="0"/>
              <a:t>Endişe(sürenin yetmeyeceğine</a:t>
            </a:r>
            <a:r>
              <a:rPr lang="tr-TR" sz="2400" dirty="0"/>
              <a:t> ve olumsuz düşüncelerden kaynaklı), </a:t>
            </a:r>
            <a:r>
              <a:rPr lang="tr-TR" sz="2400" b="1" dirty="0"/>
              <a:t>panik,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 </a:t>
            </a:r>
            <a:r>
              <a:rPr lang="tr-TR" sz="2400" b="1" dirty="0"/>
              <a:t>Kendine güvenin azalması, mutsuzluk, isteksizlik,</a:t>
            </a:r>
            <a:r>
              <a:rPr lang="tr-TR" sz="2400" b="1" dirty="0" err="1"/>
              <a:t>boşverme</a:t>
            </a:r>
            <a:r>
              <a:rPr lang="tr-TR" sz="2400" b="1" dirty="0"/>
              <a:t>….</a:t>
            </a:r>
          </a:p>
          <a:p>
            <a:pPr>
              <a:lnSpc>
                <a:spcPct val="80000"/>
              </a:lnSpc>
            </a:pPr>
            <a:endParaRPr lang="tr-TR" sz="2400" dirty="0"/>
          </a:p>
        </p:txBody>
      </p:sp>
      <p:pic>
        <p:nvPicPr>
          <p:cNvPr id="9224" name="Picture 8" descr="images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4083050"/>
            <a:ext cx="3959225" cy="2225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/>
              <a:t/>
            </a:r>
            <a:br>
              <a:rPr lang="tr-TR" sz="4000" b="1"/>
            </a:br>
            <a:r>
              <a:rPr lang="tr-TR" sz="4000" b="1"/>
              <a:t>SINAV KAYGISININ ÖĞRENME ÜZERİNDEKİ ETKİSİ</a:t>
            </a:r>
            <a:r>
              <a:rPr lang="tr-TR" sz="4000"/>
              <a:t/>
            </a:r>
            <a:br>
              <a:rPr lang="tr-TR" sz="4000"/>
            </a:br>
            <a:endParaRPr lang="tr-TR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08275"/>
            <a:ext cx="7545388" cy="3600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b="1"/>
              <a:t>  </a:t>
            </a:r>
            <a:r>
              <a:rPr lang="tr-TR" sz="2800" b="1"/>
              <a:t>Sınav Kaygısı sadece SBS </a:t>
            </a:r>
            <a:r>
              <a:rPr lang="tr-TR" sz="2800"/>
              <a:t>gibi uzun süreli hazırlık sürecinden geçilerek girilen sınavlara hazırlanırken görülen belirtiler değil; </a:t>
            </a:r>
            <a:r>
              <a:rPr lang="tr-TR" sz="2800" b="1"/>
              <a:t>tüm sınavlar için sınav günü  yaklaştıkça, sınav günü ve sınav anında da genelde yoğunlaşarak hissedilen duygular </a:t>
            </a:r>
            <a:r>
              <a:rPr lang="tr-TR" sz="2800"/>
              <a:t>olduğu yapılan araştırmalarla desteklenmektedir</a:t>
            </a:r>
            <a:r>
              <a:rPr lang="tr-TR"/>
              <a:t>. </a:t>
            </a:r>
          </a:p>
        </p:txBody>
      </p:sp>
      <p:pic>
        <p:nvPicPr>
          <p:cNvPr id="10244" name="Picture 4" descr="CAKZ61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484313"/>
            <a:ext cx="2159000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814887"/>
          </a:xfrm>
        </p:spPr>
        <p:txBody>
          <a:bodyPr/>
          <a:lstStyle/>
          <a:p>
            <a:pPr>
              <a:buFontTx/>
              <a:buNone/>
            </a:pPr>
            <a:r>
              <a:rPr lang="tr-TR" sz="2800" dirty="0"/>
              <a:t>    Sonuçta hemen hemen </a:t>
            </a:r>
            <a:r>
              <a:rPr lang="tr-TR" sz="2800" b="1" dirty="0"/>
              <a:t>hepimiz sınavlardan önce ve sınav sırasında gerginlik ve heyecan hissedebiliriz. Bu aslında motive edici ve </a:t>
            </a:r>
            <a:r>
              <a:rPr lang="tr-TR" sz="2800" dirty="0"/>
              <a:t>çalışmak için uyarıcı olabilir.</a:t>
            </a:r>
          </a:p>
          <a:p>
            <a:pPr>
              <a:buFontTx/>
              <a:buNone/>
            </a:pPr>
            <a:endParaRPr lang="tr-TR" sz="2800" dirty="0"/>
          </a:p>
          <a:p>
            <a:pPr>
              <a:buFontTx/>
              <a:buNone/>
            </a:pPr>
            <a:r>
              <a:rPr lang="tr-TR" sz="2800" dirty="0"/>
              <a:t>    Ancak  </a:t>
            </a:r>
            <a:r>
              <a:rPr lang="tr-TR" sz="2800" b="1" dirty="0"/>
              <a:t>aşırı yoğunlaştığı zaman yukarıda</a:t>
            </a:r>
            <a:r>
              <a:rPr lang="tr-TR" sz="2800" dirty="0"/>
              <a:t> söz edilen belirtiler görülür ve bu belirtilerde olumsuz sonuçlar yaratabilir. Bu </a:t>
            </a:r>
            <a:r>
              <a:rPr lang="tr-TR" sz="2800" b="1" dirty="0"/>
              <a:t>yüksek kaygı dikkatin bölünmesine yol açar ve başarısız olunacağı inancını tetikler.</a:t>
            </a:r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/>
              <a:t/>
            </a:r>
            <a:br>
              <a:rPr lang="tr-TR" sz="4000" b="1"/>
            </a:br>
            <a:r>
              <a:rPr lang="tr-TR" sz="4000" b="1"/>
              <a:t>KAYGIYI ARTIRAN DURUMLAR NELERDİR?</a:t>
            </a:r>
            <a:r>
              <a:rPr lang="tr-TR" sz="4000"/>
              <a:t/>
            </a:r>
            <a:br>
              <a:rPr lang="tr-TR" sz="4000"/>
            </a:br>
            <a:endParaRPr lang="tr-TR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b="1" dirty="0"/>
              <a:t>      Yaşam Şekli İle İlgili Nedenler</a:t>
            </a:r>
          </a:p>
          <a:p>
            <a:pPr>
              <a:lnSpc>
                <a:spcPct val="90000"/>
              </a:lnSpc>
            </a:pPr>
            <a:r>
              <a:rPr lang="tr-TR" dirty="0"/>
              <a:t>Fizyolojik ihtiyaçların karşılanamaması sonucu </a:t>
            </a:r>
            <a:r>
              <a:rPr lang="tr-TR" b="1" dirty="0"/>
              <a:t>oluşabilecek uykusuzluk, </a:t>
            </a:r>
          </a:p>
          <a:p>
            <a:pPr>
              <a:lnSpc>
                <a:spcPct val="90000"/>
              </a:lnSpc>
            </a:pPr>
            <a:r>
              <a:rPr lang="tr-TR" b="1" dirty="0"/>
              <a:t>Yanlış beslenme, yeterince dinlenememe </a:t>
            </a:r>
            <a:r>
              <a:rPr lang="tr-TR" dirty="0"/>
              <a:t>gibi durumlar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b="1" dirty="0"/>
              <a:t>     Dikkatin yoğunlaşmasını engellediğinden,</a:t>
            </a:r>
            <a:r>
              <a:rPr lang="tr-TR" dirty="0"/>
              <a:t> </a:t>
            </a:r>
            <a:r>
              <a:rPr lang="tr-TR" b="1" dirty="0"/>
              <a:t>hata yapma olasılığını artırır </a:t>
            </a:r>
            <a:r>
              <a:rPr lang="tr-TR" dirty="0"/>
              <a:t>ve öncelik verilmesi gereken </a:t>
            </a:r>
            <a:r>
              <a:rPr lang="tr-TR" b="1" dirty="0"/>
              <a:t>sorumlulukların ihmal edilmesine yol açabilir,</a:t>
            </a:r>
          </a:p>
          <a:p>
            <a:pPr>
              <a:lnSpc>
                <a:spcPct val="90000"/>
              </a:lnSpc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1381</Words>
  <Application>Microsoft Office PowerPoint</Application>
  <PresentationFormat>Ekran Gösterisi (4:3)</PresentationFormat>
  <Paragraphs>200</Paragraphs>
  <Slides>35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Varsayılan Tasarım</vt:lpstr>
      <vt:lpstr>SINAV KAYGISI</vt:lpstr>
      <vt:lpstr>SINAV KAYGISI NEDİR? </vt:lpstr>
      <vt:lpstr> SINAV KAYGISININ BELİRTİLERİ </vt:lpstr>
      <vt:lpstr>  Bu düşünceler:  </vt:lpstr>
      <vt:lpstr>Fizyolojik Belirtileri </vt:lpstr>
      <vt:lpstr>Duygusal Belirtileri </vt:lpstr>
      <vt:lpstr> SINAV KAYGISININ ÖĞRENME ÜZERİNDEKİ ETKİSİ </vt:lpstr>
      <vt:lpstr>PowerPoint Sunusu</vt:lpstr>
      <vt:lpstr> KAYGIYI ARTIRAN DURUMLAR NELERDİR? </vt:lpstr>
      <vt:lpstr>Bilgi İhtiyacı </vt:lpstr>
      <vt:lpstr>Çalışma Tarzı </vt:lpstr>
      <vt:lpstr>Psikolojik Faktörler </vt:lpstr>
      <vt:lpstr>PowerPoint Sunusu</vt:lpstr>
      <vt:lpstr> SINAV KAYGISI İLE BİLİNÇLİ BAŞETME YOLLARI NELERDİR? </vt:lpstr>
      <vt:lpstr>PowerPoint Sunusu</vt:lpstr>
      <vt:lpstr>PowerPoint Sunusu</vt:lpstr>
      <vt:lpstr>2.Zamanınızı Planlayın </vt:lpstr>
      <vt:lpstr> 3.Aşırı Hareketlilik ya da Hareketsizlik ile Mücadele Etmeye Çalışın </vt:lpstr>
      <vt:lpstr>PowerPoint Sunusu</vt:lpstr>
      <vt:lpstr>PowerPoint Sunusu</vt:lpstr>
      <vt:lpstr>PowerPoint Sunusu</vt:lpstr>
      <vt:lpstr>4.Yeterli ve Dengeli Beslenin </vt:lpstr>
      <vt:lpstr>SINAV ÖNCESİNDE DİKKAT ETMENİZ GEREKENLER</vt:lpstr>
      <vt:lpstr>PowerPoint Sunusu</vt:lpstr>
      <vt:lpstr>SINAV ANINDA DİKKAT ETMEMİZ GEREKENLER...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BAŞARI ÖYKÜLERİ</vt:lpstr>
      <vt:lpstr>PowerPoint Sunusu</vt:lpstr>
    </vt:vector>
  </TitlesOfParts>
  <Company>VESTEL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SINAV KAYGISI</dc:title>
  <dc:creator>VESTEL</dc:creator>
  <cp:keywords>Sinav Kaygisi ppt, Sinavkaygisi sunu</cp:keywords>
  <cp:lastModifiedBy>Windows Kullanıcısı</cp:lastModifiedBy>
  <cp:revision>21</cp:revision>
  <dcterms:created xsi:type="dcterms:W3CDTF">2009-04-07T07:32:56Z</dcterms:created>
  <dcterms:modified xsi:type="dcterms:W3CDTF">2018-10-10T09:00:37Z</dcterms:modified>
</cp:coreProperties>
</file>