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2.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3.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tags/tag1.xml" ContentType="application/vnd.openxmlformats-officedocument.presentationml.tags+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0"/>
  </p:notesMasterIdLst>
  <p:sldIdLst>
    <p:sldId id="257" r:id="rId2"/>
    <p:sldId id="258" r:id="rId3"/>
    <p:sldId id="259" r:id="rId4"/>
    <p:sldId id="293" r:id="rId5"/>
    <p:sldId id="260" r:id="rId6"/>
    <p:sldId id="294"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2" r:id="rId38"/>
    <p:sldId id="291" r:id="rId3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555CEBF-5016-49FD-866A-B9AF8CA3A70C}" type="doc">
      <dgm:prSet loTypeId="urn:microsoft.com/office/officeart/2005/8/layout/vList5" loCatId="list" qsTypeId="urn:microsoft.com/office/officeart/2005/8/quickstyle/3d3" qsCatId="3D" csTypeId="urn:microsoft.com/office/officeart/2005/8/colors/accent1_2" csCatId="accent1" phldr="1"/>
      <dgm:spPr/>
      <dgm:t>
        <a:bodyPr/>
        <a:lstStyle/>
        <a:p>
          <a:endParaRPr lang="tr-TR"/>
        </a:p>
      </dgm:t>
    </dgm:pt>
    <dgm:pt modelId="{F96E226B-AF34-42F1-AF91-D59789F6EE2B}">
      <dgm:prSet phldrT="[Text]"/>
      <dgm:spPr/>
      <dgm:t>
        <a:bodyPr/>
        <a:lstStyle/>
        <a:p>
          <a:r>
            <a:rPr lang="tr-TR" dirty="0" smtClean="0"/>
            <a:t>Fiziksel İstismar</a:t>
          </a:r>
          <a:endParaRPr lang="tr-TR" dirty="0"/>
        </a:p>
      </dgm:t>
    </dgm:pt>
    <dgm:pt modelId="{6BB2D5E7-8632-4103-881D-E9C3EB3619E1}" type="parTrans" cxnId="{8DA80466-09ED-49C6-B7DD-7C710485EB93}">
      <dgm:prSet/>
      <dgm:spPr/>
      <dgm:t>
        <a:bodyPr/>
        <a:lstStyle/>
        <a:p>
          <a:endParaRPr lang="tr-TR"/>
        </a:p>
      </dgm:t>
    </dgm:pt>
    <dgm:pt modelId="{6E7C5DC2-A67A-42C6-BF4C-A4111A34DA18}" type="sibTrans" cxnId="{8DA80466-09ED-49C6-B7DD-7C710485EB93}">
      <dgm:prSet/>
      <dgm:spPr/>
      <dgm:t>
        <a:bodyPr/>
        <a:lstStyle/>
        <a:p>
          <a:endParaRPr lang="tr-TR"/>
        </a:p>
      </dgm:t>
    </dgm:pt>
    <dgm:pt modelId="{8FFDBCF5-7FAF-497F-8395-A68A1B981C94}">
      <dgm:prSet phldrT="[Text]"/>
      <dgm:spPr/>
      <dgm:t>
        <a:bodyPr/>
        <a:lstStyle/>
        <a:p>
          <a:r>
            <a:rPr lang="tr-TR" dirty="0" smtClean="0"/>
            <a:t>Cinsel İstismar</a:t>
          </a:r>
          <a:endParaRPr lang="tr-TR" dirty="0"/>
        </a:p>
      </dgm:t>
    </dgm:pt>
    <dgm:pt modelId="{03FF63A7-7CF2-42AD-A032-A503251AEE77}" type="parTrans" cxnId="{08A1AE60-0043-4063-B330-F4D486C7219B}">
      <dgm:prSet/>
      <dgm:spPr/>
      <dgm:t>
        <a:bodyPr/>
        <a:lstStyle/>
        <a:p>
          <a:endParaRPr lang="tr-TR"/>
        </a:p>
      </dgm:t>
    </dgm:pt>
    <dgm:pt modelId="{BCF0228F-9999-4FA0-84CE-1FE27E3B1F3A}" type="sibTrans" cxnId="{08A1AE60-0043-4063-B330-F4D486C7219B}">
      <dgm:prSet/>
      <dgm:spPr/>
      <dgm:t>
        <a:bodyPr/>
        <a:lstStyle/>
        <a:p>
          <a:endParaRPr lang="tr-TR"/>
        </a:p>
      </dgm:t>
    </dgm:pt>
    <dgm:pt modelId="{E4B71180-4CC9-4C23-8B1E-41964117A149}">
      <dgm:prSet phldrT="[Text]"/>
      <dgm:spPr/>
      <dgm:t>
        <a:bodyPr/>
        <a:lstStyle/>
        <a:p>
          <a:r>
            <a:rPr lang="tr-TR" dirty="0" smtClean="0"/>
            <a:t>Duygusal İstismar</a:t>
          </a:r>
          <a:endParaRPr lang="tr-TR" dirty="0"/>
        </a:p>
      </dgm:t>
    </dgm:pt>
    <dgm:pt modelId="{DF3A67F5-0E99-4F86-9EE0-1EDE28A64B18}" type="parTrans" cxnId="{8664AC49-D039-4932-A5D3-ECA1E205AF4A}">
      <dgm:prSet/>
      <dgm:spPr/>
      <dgm:t>
        <a:bodyPr/>
        <a:lstStyle/>
        <a:p>
          <a:endParaRPr lang="tr-TR"/>
        </a:p>
      </dgm:t>
    </dgm:pt>
    <dgm:pt modelId="{25FBFEDE-A8AB-4BC0-AB57-E102555736E0}" type="sibTrans" cxnId="{8664AC49-D039-4932-A5D3-ECA1E205AF4A}">
      <dgm:prSet/>
      <dgm:spPr/>
      <dgm:t>
        <a:bodyPr/>
        <a:lstStyle/>
        <a:p>
          <a:endParaRPr lang="tr-TR"/>
        </a:p>
      </dgm:t>
    </dgm:pt>
    <dgm:pt modelId="{0ABB146B-4790-4F90-8D25-26DCC5071BF4}">
      <dgm:prSet/>
      <dgm:spPr/>
      <dgm:t>
        <a:bodyPr/>
        <a:lstStyle/>
        <a:p>
          <a:r>
            <a:rPr lang="tr-TR" dirty="0" smtClean="0"/>
            <a:t>İhmal</a:t>
          </a:r>
          <a:endParaRPr lang="tr-TR" dirty="0"/>
        </a:p>
      </dgm:t>
    </dgm:pt>
    <dgm:pt modelId="{5AE41863-8DB7-4B16-B311-3D4C39719B59}" type="parTrans" cxnId="{009E87AD-43B2-4F7B-90E8-A70631165116}">
      <dgm:prSet/>
      <dgm:spPr/>
      <dgm:t>
        <a:bodyPr/>
        <a:lstStyle/>
        <a:p>
          <a:endParaRPr lang="tr-TR"/>
        </a:p>
      </dgm:t>
    </dgm:pt>
    <dgm:pt modelId="{1E3BE41A-2C11-4265-8327-F27729E70277}" type="sibTrans" cxnId="{009E87AD-43B2-4F7B-90E8-A70631165116}">
      <dgm:prSet/>
      <dgm:spPr/>
      <dgm:t>
        <a:bodyPr/>
        <a:lstStyle/>
        <a:p>
          <a:endParaRPr lang="tr-TR"/>
        </a:p>
      </dgm:t>
    </dgm:pt>
    <dgm:pt modelId="{258F1539-F0A2-4B64-BB27-1FBA00273AF2}" type="pres">
      <dgm:prSet presAssocID="{7555CEBF-5016-49FD-866A-B9AF8CA3A70C}" presName="Name0" presStyleCnt="0">
        <dgm:presLayoutVars>
          <dgm:dir/>
          <dgm:animLvl val="lvl"/>
          <dgm:resizeHandles val="exact"/>
        </dgm:presLayoutVars>
      </dgm:prSet>
      <dgm:spPr/>
      <dgm:t>
        <a:bodyPr/>
        <a:lstStyle/>
        <a:p>
          <a:endParaRPr lang="tr-TR"/>
        </a:p>
      </dgm:t>
    </dgm:pt>
    <dgm:pt modelId="{9B3BAB7C-6014-4587-B162-086922473765}" type="pres">
      <dgm:prSet presAssocID="{F96E226B-AF34-42F1-AF91-D59789F6EE2B}" presName="linNode" presStyleCnt="0"/>
      <dgm:spPr/>
      <dgm:t>
        <a:bodyPr/>
        <a:lstStyle/>
        <a:p>
          <a:endParaRPr lang="tr-TR"/>
        </a:p>
      </dgm:t>
    </dgm:pt>
    <dgm:pt modelId="{7EB13FB9-25CC-4285-BB6E-ABB138ED5EA3}" type="pres">
      <dgm:prSet presAssocID="{F96E226B-AF34-42F1-AF91-D59789F6EE2B}" presName="parentText" presStyleLbl="node1" presStyleIdx="0" presStyleCnt="4" custLinFactY="8754" custLinFactNeighborX="994" custLinFactNeighborY="100000">
        <dgm:presLayoutVars>
          <dgm:chMax val="1"/>
          <dgm:bulletEnabled val="1"/>
        </dgm:presLayoutVars>
      </dgm:prSet>
      <dgm:spPr/>
      <dgm:t>
        <a:bodyPr/>
        <a:lstStyle/>
        <a:p>
          <a:endParaRPr lang="tr-TR"/>
        </a:p>
      </dgm:t>
    </dgm:pt>
    <dgm:pt modelId="{E6E7E326-DB7D-41B3-963C-4332C809938A}" type="pres">
      <dgm:prSet presAssocID="{6E7C5DC2-A67A-42C6-BF4C-A4111A34DA18}" presName="sp" presStyleCnt="0"/>
      <dgm:spPr/>
      <dgm:t>
        <a:bodyPr/>
        <a:lstStyle/>
        <a:p>
          <a:endParaRPr lang="tr-TR"/>
        </a:p>
      </dgm:t>
    </dgm:pt>
    <dgm:pt modelId="{C82CA8D3-DB62-4333-A96F-C568801DB121}" type="pres">
      <dgm:prSet presAssocID="{8FFDBCF5-7FAF-497F-8395-A68A1B981C94}" presName="linNode" presStyleCnt="0"/>
      <dgm:spPr/>
      <dgm:t>
        <a:bodyPr/>
        <a:lstStyle/>
        <a:p>
          <a:endParaRPr lang="tr-TR"/>
        </a:p>
      </dgm:t>
    </dgm:pt>
    <dgm:pt modelId="{FDD19A64-6C39-4C80-BCF1-D84B00CF4E56}" type="pres">
      <dgm:prSet presAssocID="{8FFDBCF5-7FAF-497F-8395-A68A1B981C94}" presName="parentText" presStyleLbl="node1" presStyleIdx="1" presStyleCnt="4" custLinFactNeighborX="994" custLinFactNeighborY="-99213">
        <dgm:presLayoutVars>
          <dgm:chMax val="1"/>
          <dgm:bulletEnabled val="1"/>
        </dgm:presLayoutVars>
      </dgm:prSet>
      <dgm:spPr/>
      <dgm:t>
        <a:bodyPr/>
        <a:lstStyle/>
        <a:p>
          <a:endParaRPr lang="tr-TR"/>
        </a:p>
      </dgm:t>
    </dgm:pt>
    <dgm:pt modelId="{28309323-53B9-4623-9563-266562B8D948}" type="pres">
      <dgm:prSet presAssocID="{BCF0228F-9999-4FA0-84CE-1FE27E3B1F3A}" presName="sp" presStyleCnt="0"/>
      <dgm:spPr/>
      <dgm:t>
        <a:bodyPr/>
        <a:lstStyle/>
        <a:p>
          <a:endParaRPr lang="tr-TR"/>
        </a:p>
      </dgm:t>
    </dgm:pt>
    <dgm:pt modelId="{25C35DDB-0110-48F0-97B3-C7928EB47243}" type="pres">
      <dgm:prSet presAssocID="{E4B71180-4CC9-4C23-8B1E-41964117A149}" presName="linNode" presStyleCnt="0"/>
      <dgm:spPr/>
      <dgm:t>
        <a:bodyPr/>
        <a:lstStyle/>
        <a:p>
          <a:endParaRPr lang="tr-TR"/>
        </a:p>
      </dgm:t>
    </dgm:pt>
    <dgm:pt modelId="{6A3C2917-C910-453A-87AD-D9DFA3C24787}" type="pres">
      <dgm:prSet presAssocID="{E4B71180-4CC9-4C23-8B1E-41964117A149}" presName="parentText" presStyleLbl="node1" presStyleIdx="2" presStyleCnt="4">
        <dgm:presLayoutVars>
          <dgm:chMax val="1"/>
          <dgm:bulletEnabled val="1"/>
        </dgm:presLayoutVars>
      </dgm:prSet>
      <dgm:spPr/>
      <dgm:t>
        <a:bodyPr/>
        <a:lstStyle/>
        <a:p>
          <a:endParaRPr lang="tr-TR"/>
        </a:p>
      </dgm:t>
    </dgm:pt>
    <dgm:pt modelId="{CCDA03E6-8171-438F-9D82-73DB571A3B74}" type="pres">
      <dgm:prSet presAssocID="{25FBFEDE-A8AB-4BC0-AB57-E102555736E0}" presName="sp" presStyleCnt="0"/>
      <dgm:spPr/>
      <dgm:t>
        <a:bodyPr/>
        <a:lstStyle/>
        <a:p>
          <a:endParaRPr lang="tr-TR"/>
        </a:p>
      </dgm:t>
    </dgm:pt>
    <dgm:pt modelId="{989FDD6F-0363-4D46-89D5-0AB1D683EAF7}" type="pres">
      <dgm:prSet presAssocID="{0ABB146B-4790-4F90-8D25-26DCC5071BF4}" presName="linNode" presStyleCnt="0"/>
      <dgm:spPr/>
      <dgm:t>
        <a:bodyPr/>
        <a:lstStyle/>
        <a:p>
          <a:endParaRPr lang="tr-TR"/>
        </a:p>
      </dgm:t>
    </dgm:pt>
    <dgm:pt modelId="{979697C7-E99E-4482-8F41-64156BA665DB}" type="pres">
      <dgm:prSet presAssocID="{0ABB146B-4790-4F90-8D25-26DCC5071BF4}" presName="parentText" presStyleLbl="node1" presStyleIdx="3" presStyleCnt="4">
        <dgm:presLayoutVars>
          <dgm:chMax val="1"/>
          <dgm:bulletEnabled val="1"/>
        </dgm:presLayoutVars>
      </dgm:prSet>
      <dgm:spPr/>
      <dgm:t>
        <a:bodyPr/>
        <a:lstStyle/>
        <a:p>
          <a:endParaRPr lang="tr-TR"/>
        </a:p>
      </dgm:t>
    </dgm:pt>
  </dgm:ptLst>
  <dgm:cxnLst>
    <dgm:cxn modelId="{34DC60CC-2A46-4302-A506-2B80AB14DFB8}" type="presOf" srcId="{8FFDBCF5-7FAF-497F-8395-A68A1B981C94}" destId="{FDD19A64-6C39-4C80-BCF1-D84B00CF4E56}" srcOrd="0" destOrd="0" presId="urn:microsoft.com/office/officeart/2005/8/layout/vList5"/>
    <dgm:cxn modelId="{8664AC49-D039-4932-A5D3-ECA1E205AF4A}" srcId="{7555CEBF-5016-49FD-866A-B9AF8CA3A70C}" destId="{E4B71180-4CC9-4C23-8B1E-41964117A149}" srcOrd="2" destOrd="0" parTransId="{DF3A67F5-0E99-4F86-9EE0-1EDE28A64B18}" sibTransId="{25FBFEDE-A8AB-4BC0-AB57-E102555736E0}"/>
    <dgm:cxn modelId="{63976A93-9CD7-4794-A15C-98C78734BDE8}" type="presOf" srcId="{0ABB146B-4790-4F90-8D25-26DCC5071BF4}" destId="{979697C7-E99E-4482-8F41-64156BA665DB}" srcOrd="0" destOrd="0" presId="urn:microsoft.com/office/officeart/2005/8/layout/vList5"/>
    <dgm:cxn modelId="{375E8DB7-F728-4064-87A9-0EF4D2CE8E0D}" type="presOf" srcId="{F96E226B-AF34-42F1-AF91-D59789F6EE2B}" destId="{7EB13FB9-25CC-4285-BB6E-ABB138ED5EA3}" srcOrd="0" destOrd="0" presId="urn:microsoft.com/office/officeart/2005/8/layout/vList5"/>
    <dgm:cxn modelId="{009E87AD-43B2-4F7B-90E8-A70631165116}" srcId="{7555CEBF-5016-49FD-866A-B9AF8CA3A70C}" destId="{0ABB146B-4790-4F90-8D25-26DCC5071BF4}" srcOrd="3" destOrd="0" parTransId="{5AE41863-8DB7-4B16-B311-3D4C39719B59}" sibTransId="{1E3BE41A-2C11-4265-8327-F27729E70277}"/>
    <dgm:cxn modelId="{8DA80466-09ED-49C6-B7DD-7C710485EB93}" srcId="{7555CEBF-5016-49FD-866A-B9AF8CA3A70C}" destId="{F96E226B-AF34-42F1-AF91-D59789F6EE2B}" srcOrd="0" destOrd="0" parTransId="{6BB2D5E7-8632-4103-881D-E9C3EB3619E1}" sibTransId="{6E7C5DC2-A67A-42C6-BF4C-A4111A34DA18}"/>
    <dgm:cxn modelId="{08A1AE60-0043-4063-B330-F4D486C7219B}" srcId="{7555CEBF-5016-49FD-866A-B9AF8CA3A70C}" destId="{8FFDBCF5-7FAF-497F-8395-A68A1B981C94}" srcOrd="1" destOrd="0" parTransId="{03FF63A7-7CF2-42AD-A032-A503251AEE77}" sibTransId="{BCF0228F-9999-4FA0-84CE-1FE27E3B1F3A}"/>
    <dgm:cxn modelId="{F9B209DB-2585-45D8-AA15-A8F493D365A1}" type="presOf" srcId="{E4B71180-4CC9-4C23-8B1E-41964117A149}" destId="{6A3C2917-C910-453A-87AD-D9DFA3C24787}" srcOrd="0" destOrd="0" presId="urn:microsoft.com/office/officeart/2005/8/layout/vList5"/>
    <dgm:cxn modelId="{C851E538-FC62-4EC1-B1F1-1BA3BB31CBBF}" type="presOf" srcId="{7555CEBF-5016-49FD-866A-B9AF8CA3A70C}" destId="{258F1539-F0A2-4B64-BB27-1FBA00273AF2}" srcOrd="0" destOrd="0" presId="urn:microsoft.com/office/officeart/2005/8/layout/vList5"/>
    <dgm:cxn modelId="{113CB35D-4A65-4802-9B32-9096ACC0CD52}" type="presParOf" srcId="{258F1539-F0A2-4B64-BB27-1FBA00273AF2}" destId="{9B3BAB7C-6014-4587-B162-086922473765}" srcOrd="0" destOrd="0" presId="urn:microsoft.com/office/officeart/2005/8/layout/vList5"/>
    <dgm:cxn modelId="{02B666FE-ADC0-4186-99A0-7D40BCDA6E11}" type="presParOf" srcId="{9B3BAB7C-6014-4587-B162-086922473765}" destId="{7EB13FB9-25CC-4285-BB6E-ABB138ED5EA3}" srcOrd="0" destOrd="0" presId="urn:microsoft.com/office/officeart/2005/8/layout/vList5"/>
    <dgm:cxn modelId="{1E7F10FF-E5DE-404B-8743-D48A85DBBA96}" type="presParOf" srcId="{258F1539-F0A2-4B64-BB27-1FBA00273AF2}" destId="{E6E7E326-DB7D-41B3-963C-4332C809938A}" srcOrd="1" destOrd="0" presId="urn:microsoft.com/office/officeart/2005/8/layout/vList5"/>
    <dgm:cxn modelId="{A2DA3573-6E26-4CB1-A936-19C3FAF5D067}" type="presParOf" srcId="{258F1539-F0A2-4B64-BB27-1FBA00273AF2}" destId="{C82CA8D3-DB62-4333-A96F-C568801DB121}" srcOrd="2" destOrd="0" presId="urn:microsoft.com/office/officeart/2005/8/layout/vList5"/>
    <dgm:cxn modelId="{FA47F96E-9116-41AE-A106-1EB63C14E395}" type="presParOf" srcId="{C82CA8D3-DB62-4333-A96F-C568801DB121}" destId="{FDD19A64-6C39-4C80-BCF1-D84B00CF4E56}" srcOrd="0" destOrd="0" presId="urn:microsoft.com/office/officeart/2005/8/layout/vList5"/>
    <dgm:cxn modelId="{6336489E-E70B-444E-ACAD-391D85D9D509}" type="presParOf" srcId="{258F1539-F0A2-4B64-BB27-1FBA00273AF2}" destId="{28309323-53B9-4623-9563-266562B8D948}" srcOrd="3" destOrd="0" presId="urn:microsoft.com/office/officeart/2005/8/layout/vList5"/>
    <dgm:cxn modelId="{2BA3545D-A383-4E7F-827B-935366525C09}" type="presParOf" srcId="{258F1539-F0A2-4B64-BB27-1FBA00273AF2}" destId="{25C35DDB-0110-48F0-97B3-C7928EB47243}" srcOrd="4" destOrd="0" presId="urn:microsoft.com/office/officeart/2005/8/layout/vList5"/>
    <dgm:cxn modelId="{F27CD629-2660-4A09-B56B-3C42C0790E86}" type="presParOf" srcId="{25C35DDB-0110-48F0-97B3-C7928EB47243}" destId="{6A3C2917-C910-453A-87AD-D9DFA3C24787}" srcOrd="0" destOrd="0" presId="urn:microsoft.com/office/officeart/2005/8/layout/vList5"/>
    <dgm:cxn modelId="{CDFB3F85-6216-4196-B1F8-3EF466A0873B}" type="presParOf" srcId="{258F1539-F0A2-4B64-BB27-1FBA00273AF2}" destId="{CCDA03E6-8171-438F-9D82-73DB571A3B74}" srcOrd="5" destOrd="0" presId="urn:microsoft.com/office/officeart/2005/8/layout/vList5"/>
    <dgm:cxn modelId="{9A7712FC-0E93-405C-9A15-6E6218DB59C8}" type="presParOf" srcId="{258F1539-F0A2-4B64-BB27-1FBA00273AF2}" destId="{989FDD6F-0363-4D46-89D5-0AB1D683EAF7}" srcOrd="6" destOrd="0" presId="urn:microsoft.com/office/officeart/2005/8/layout/vList5"/>
    <dgm:cxn modelId="{086E9887-9291-4F2B-9FFA-9E90763CA2E6}" type="presParOf" srcId="{989FDD6F-0363-4D46-89D5-0AB1D683EAF7}" destId="{979697C7-E99E-4482-8F41-64156BA665DB}"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6EE865F-739C-486F-B428-14C21DDB82B1}" type="doc">
      <dgm:prSet loTypeId="urn:microsoft.com/office/officeart/2005/8/layout/cycle6" loCatId="cycle" qsTypeId="urn:microsoft.com/office/officeart/2005/8/quickstyle/3d3" qsCatId="3D" csTypeId="urn:microsoft.com/office/officeart/2005/8/colors/accent6_4" csCatId="accent6" phldr="1"/>
      <dgm:spPr/>
      <dgm:t>
        <a:bodyPr/>
        <a:lstStyle/>
        <a:p>
          <a:endParaRPr lang="tr-TR"/>
        </a:p>
      </dgm:t>
    </dgm:pt>
    <dgm:pt modelId="{AE3E98C7-5FB6-457B-9082-7ECFB4AC49BD}">
      <dgm:prSet phldrT="[Metin]"/>
      <dgm:spPr>
        <a:solidFill>
          <a:schemeClr val="accent5">
            <a:lumMod val="75000"/>
          </a:schemeClr>
        </a:solidFill>
      </dgm:spPr>
      <dgm:t>
        <a:bodyPr/>
        <a:lstStyle/>
        <a:p>
          <a:r>
            <a:rPr lang="tr-TR" b="1" dirty="0" smtClean="0">
              <a:latin typeface="Verdana" pitchFamily="34" charset="0"/>
              <a:ea typeface="MS Gothic" pitchFamily="49" charset="-128"/>
            </a:rPr>
            <a:t>Bildirimde bulunun</a:t>
          </a:r>
          <a:endParaRPr lang="tr-TR" dirty="0"/>
        </a:p>
      </dgm:t>
    </dgm:pt>
    <dgm:pt modelId="{2C38E288-E191-4245-9A39-7186D808B5EE}" type="parTrans" cxnId="{FFF2D717-CA0E-41D0-B5D8-093A7C8A91A1}">
      <dgm:prSet/>
      <dgm:spPr/>
      <dgm:t>
        <a:bodyPr/>
        <a:lstStyle/>
        <a:p>
          <a:endParaRPr lang="tr-TR"/>
        </a:p>
      </dgm:t>
    </dgm:pt>
    <dgm:pt modelId="{62C5780E-D78D-4A78-B4C2-47ADD4018BF6}" type="sibTrans" cxnId="{FFF2D717-CA0E-41D0-B5D8-093A7C8A91A1}">
      <dgm:prSet/>
      <dgm:spPr/>
      <dgm:t>
        <a:bodyPr/>
        <a:lstStyle/>
        <a:p>
          <a:endParaRPr lang="tr-TR"/>
        </a:p>
      </dgm:t>
    </dgm:pt>
    <dgm:pt modelId="{55F81CF6-BBB3-4211-A70F-33A05F9CC2A5}" type="pres">
      <dgm:prSet presAssocID="{B6EE865F-739C-486F-B428-14C21DDB82B1}" presName="cycle" presStyleCnt="0">
        <dgm:presLayoutVars>
          <dgm:dir/>
          <dgm:resizeHandles val="exact"/>
        </dgm:presLayoutVars>
      </dgm:prSet>
      <dgm:spPr/>
      <dgm:t>
        <a:bodyPr/>
        <a:lstStyle/>
        <a:p>
          <a:endParaRPr lang="tr-TR"/>
        </a:p>
      </dgm:t>
    </dgm:pt>
    <dgm:pt modelId="{617C222B-6430-4683-B187-D09ADD3395D3}" type="pres">
      <dgm:prSet presAssocID="{AE3E98C7-5FB6-457B-9082-7ECFB4AC49BD}" presName="node" presStyleLbl="node1" presStyleIdx="0" presStyleCnt="1" custRadScaleRad="104351" custRadScaleInc="2326">
        <dgm:presLayoutVars>
          <dgm:bulletEnabled val="1"/>
        </dgm:presLayoutVars>
      </dgm:prSet>
      <dgm:spPr/>
      <dgm:t>
        <a:bodyPr/>
        <a:lstStyle/>
        <a:p>
          <a:endParaRPr lang="tr-TR"/>
        </a:p>
      </dgm:t>
    </dgm:pt>
  </dgm:ptLst>
  <dgm:cxnLst>
    <dgm:cxn modelId="{47ECAD5B-3315-412F-826E-76BCBC55079E}" type="presOf" srcId="{B6EE865F-739C-486F-B428-14C21DDB82B1}" destId="{55F81CF6-BBB3-4211-A70F-33A05F9CC2A5}" srcOrd="0" destOrd="0" presId="urn:microsoft.com/office/officeart/2005/8/layout/cycle6"/>
    <dgm:cxn modelId="{470967FC-F278-4D69-A0FD-D93DC8625341}" type="presOf" srcId="{AE3E98C7-5FB6-457B-9082-7ECFB4AC49BD}" destId="{617C222B-6430-4683-B187-D09ADD3395D3}" srcOrd="0" destOrd="0" presId="urn:microsoft.com/office/officeart/2005/8/layout/cycle6"/>
    <dgm:cxn modelId="{FFF2D717-CA0E-41D0-B5D8-093A7C8A91A1}" srcId="{B6EE865F-739C-486F-B428-14C21DDB82B1}" destId="{AE3E98C7-5FB6-457B-9082-7ECFB4AC49BD}" srcOrd="0" destOrd="0" parTransId="{2C38E288-E191-4245-9A39-7186D808B5EE}" sibTransId="{62C5780E-D78D-4A78-B4C2-47ADD4018BF6}"/>
    <dgm:cxn modelId="{58B100A5-A54F-4928-9F94-7166F24A92F9}" type="presParOf" srcId="{55F81CF6-BBB3-4211-A70F-33A05F9CC2A5}" destId="{617C222B-6430-4683-B187-D09ADD3395D3}" srcOrd="0"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555CEBF-5016-49FD-866A-B9AF8CA3A70C}"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tr-TR"/>
        </a:p>
      </dgm:t>
    </dgm:pt>
    <dgm:pt modelId="{F96E226B-AF34-42F1-AF91-D59789F6EE2B}">
      <dgm:prSet phldrT="[Text]"/>
      <dgm:spPr/>
      <dgm:t>
        <a:bodyPr/>
        <a:lstStyle/>
        <a:p>
          <a:r>
            <a:rPr lang="tr-TR" dirty="0" smtClean="0"/>
            <a:t>Cinsel İstismar</a:t>
          </a:r>
          <a:endParaRPr lang="tr-TR" dirty="0"/>
        </a:p>
      </dgm:t>
    </dgm:pt>
    <dgm:pt modelId="{6BB2D5E7-8632-4103-881D-E9C3EB3619E1}" type="parTrans" cxnId="{8DA80466-09ED-49C6-B7DD-7C710485EB93}">
      <dgm:prSet/>
      <dgm:spPr/>
      <dgm:t>
        <a:bodyPr/>
        <a:lstStyle/>
        <a:p>
          <a:endParaRPr lang="tr-TR"/>
        </a:p>
      </dgm:t>
    </dgm:pt>
    <dgm:pt modelId="{6E7C5DC2-A67A-42C6-BF4C-A4111A34DA18}" type="sibTrans" cxnId="{8DA80466-09ED-49C6-B7DD-7C710485EB93}">
      <dgm:prSet/>
      <dgm:spPr/>
      <dgm:t>
        <a:bodyPr/>
        <a:lstStyle/>
        <a:p>
          <a:endParaRPr lang="tr-TR"/>
        </a:p>
      </dgm:t>
    </dgm:pt>
    <dgm:pt modelId="{EC79C346-3B5B-4A35-A14B-A3B7350B907E}">
      <dgm:prSet phldrT="[Text]"/>
      <dgm:spPr/>
      <dgm:t>
        <a:bodyPr/>
        <a:lstStyle/>
        <a:p>
          <a:r>
            <a:rPr lang="tr-TR" dirty="0" smtClean="0"/>
            <a:t>Çocuğun tam olarak anlayamadığı,  onay vermesinin mümkün olamayacağı,  gelişimsel olarak hazır olmadığı ya da  toplumun yasalarına, sosyal normlarına aykırı olacak şekilde bir cinsel etkinliğe dahil edilmesidir. </a:t>
          </a:r>
          <a:endParaRPr lang="tr-TR" dirty="0"/>
        </a:p>
      </dgm:t>
    </dgm:pt>
    <dgm:pt modelId="{A1BFDDC5-5868-4B4B-9EF7-AC13B4DA4854}" type="parTrans" cxnId="{F495830E-2639-4BFA-93F1-E8E8C43FAE61}">
      <dgm:prSet/>
      <dgm:spPr/>
      <dgm:t>
        <a:bodyPr/>
        <a:lstStyle/>
        <a:p>
          <a:endParaRPr lang="tr-TR"/>
        </a:p>
      </dgm:t>
    </dgm:pt>
    <dgm:pt modelId="{CC85129E-F6B8-4329-906C-650F360AEA7E}" type="sibTrans" cxnId="{F495830E-2639-4BFA-93F1-E8E8C43FAE61}">
      <dgm:prSet/>
      <dgm:spPr/>
      <dgm:t>
        <a:bodyPr/>
        <a:lstStyle/>
        <a:p>
          <a:endParaRPr lang="tr-TR"/>
        </a:p>
      </dgm:t>
    </dgm:pt>
    <dgm:pt modelId="{258F1539-F0A2-4B64-BB27-1FBA00273AF2}" type="pres">
      <dgm:prSet presAssocID="{7555CEBF-5016-49FD-866A-B9AF8CA3A70C}" presName="Name0" presStyleCnt="0">
        <dgm:presLayoutVars>
          <dgm:dir/>
          <dgm:animLvl val="lvl"/>
          <dgm:resizeHandles val="exact"/>
        </dgm:presLayoutVars>
      </dgm:prSet>
      <dgm:spPr/>
      <dgm:t>
        <a:bodyPr/>
        <a:lstStyle/>
        <a:p>
          <a:endParaRPr lang="tr-TR"/>
        </a:p>
      </dgm:t>
    </dgm:pt>
    <dgm:pt modelId="{9B3BAB7C-6014-4587-B162-086922473765}" type="pres">
      <dgm:prSet presAssocID="{F96E226B-AF34-42F1-AF91-D59789F6EE2B}" presName="linNode" presStyleCnt="0"/>
      <dgm:spPr/>
    </dgm:pt>
    <dgm:pt modelId="{7EB13FB9-25CC-4285-BB6E-ABB138ED5EA3}" type="pres">
      <dgm:prSet presAssocID="{F96E226B-AF34-42F1-AF91-D59789F6EE2B}" presName="parentText" presStyleLbl="node1" presStyleIdx="0" presStyleCnt="1" custScaleX="100000">
        <dgm:presLayoutVars>
          <dgm:chMax val="1"/>
          <dgm:bulletEnabled val="1"/>
        </dgm:presLayoutVars>
      </dgm:prSet>
      <dgm:spPr/>
      <dgm:t>
        <a:bodyPr/>
        <a:lstStyle/>
        <a:p>
          <a:endParaRPr lang="tr-TR"/>
        </a:p>
      </dgm:t>
    </dgm:pt>
    <dgm:pt modelId="{9E3EEC56-4206-4CEC-BD72-A7482BFCDAF6}" type="pres">
      <dgm:prSet presAssocID="{F96E226B-AF34-42F1-AF91-D59789F6EE2B}" presName="descendantText" presStyleLbl="alignAccFollowNode1" presStyleIdx="0" presStyleCnt="1">
        <dgm:presLayoutVars>
          <dgm:bulletEnabled val="1"/>
        </dgm:presLayoutVars>
      </dgm:prSet>
      <dgm:spPr/>
      <dgm:t>
        <a:bodyPr/>
        <a:lstStyle/>
        <a:p>
          <a:endParaRPr lang="tr-TR"/>
        </a:p>
      </dgm:t>
    </dgm:pt>
  </dgm:ptLst>
  <dgm:cxnLst>
    <dgm:cxn modelId="{8DA80466-09ED-49C6-B7DD-7C710485EB93}" srcId="{7555CEBF-5016-49FD-866A-B9AF8CA3A70C}" destId="{F96E226B-AF34-42F1-AF91-D59789F6EE2B}" srcOrd="0" destOrd="0" parTransId="{6BB2D5E7-8632-4103-881D-E9C3EB3619E1}" sibTransId="{6E7C5DC2-A67A-42C6-BF4C-A4111A34DA18}"/>
    <dgm:cxn modelId="{F495830E-2639-4BFA-93F1-E8E8C43FAE61}" srcId="{F96E226B-AF34-42F1-AF91-D59789F6EE2B}" destId="{EC79C346-3B5B-4A35-A14B-A3B7350B907E}" srcOrd="0" destOrd="0" parTransId="{A1BFDDC5-5868-4B4B-9EF7-AC13B4DA4854}" sibTransId="{CC85129E-F6B8-4329-906C-650F360AEA7E}"/>
    <dgm:cxn modelId="{E89D2A11-6594-495D-BD95-46CA3C55C1C2}" type="presOf" srcId="{F96E226B-AF34-42F1-AF91-D59789F6EE2B}" destId="{7EB13FB9-25CC-4285-BB6E-ABB138ED5EA3}" srcOrd="0" destOrd="0" presId="urn:microsoft.com/office/officeart/2005/8/layout/vList5"/>
    <dgm:cxn modelId="{C5FE40C5-B7B3-4565-B1B4-F105010057F7}" type="presOf" srcId="{7555CEBF-5016-49FD-866A-B9AF8CA3A70C}" destId="{258F1539-F0A2-4B64-BB27-1FBA00273AF2}" srcOrd="0" destOrd="0" presId="urn:microsoft.com/office/officeart/2005/8/layout/vList5"/>
    <dgm:cxn modelId="{AE57F792-7A0D-46C1-88BE-AFDB92409D72}" type="presOf" srcId="{EC79C346-3B5B-4A35-A14B-A3B7350B907E}" destId="{9E3EEC56-4206-4CEC-BD72-A7482BFCDAF6}" srcOrd="0" destOrd="0" presId="urn:microsoft.com/office/officeart/2005/8/layout/vList5"/>
    <dgm:cxn modelId="{BC375C8A-2A0E-48C8-8472-8F23E36D532D}" type="presParOf" srcId="{258F1539-F0A2-4B64-BB27-1FBA00273AF2}" destId="{9B3BAB7C-6014-4587-B162-086922473765}" srcOrd="0" destOrd="0" presId="urn:microsoft.com/office/officeart/2005/8/layout/vList5"/>
    <dgm:cxn modelId="{DE20BB69-D49A-4B55-8FCA-7F1AAB152AC3}" type="presParOf" srcId="{9B3BAB7C-6014-4587-B162-086922473765}" destId="{7EB13FB9-25CC-4285-BB6E-ABB138ED5EA3}" srcOrd="0" destOrd="0" presId="urn:microsoft.com/office/officeart/2005/8/layout/vList5"/>
    <dgm:cxn modelId="{E748D433-5D38-4EB3-9973-47BB882BA4E5}" type="presParOf" srcId="{9B3BAB7C-6014-4587-B162-086922473765}" destId="{9E3EEC56-4206-4CEC-BD72-A7482BFCDAF6}"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555CEBF-5016-49FD-866A-B9AF8CA3A70C}"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tr-TR"/>
        </a:p>
      </dgm:t>
    </dgm:pt>
    <dgm:pt modelId="{F96E226B-AF34-42F1-AF91-D59789F6EE2B}">
      <dgm:prSet phldrT="[Text]"/>
      <dgm:spPr/>
      <dgm:t>
        <a:bodyPr/>
        <a:lstStyle/>
        <a:p>
          <a:r>
            <a:rPr lang="tr-TR" dirty="0" smtClean="0"/>
            <a:t>Fiziksel İstismar</a:t>
          </a:r>
          <a:endParaRPr lang="tr-TR" dirty="0"/>
        </a:p>
      </dgm:t>
    </dgm:pt>
    <dgm:pt modelId="{6BB2D5E7-8632-4103-881D-E9C3EB3619E1}" type="parTrans" cxnId="{8DA80466-09ED-49C6-B7DD-7C710485EB93}">
      <dgm:prSet/>
      <dgm:spPr/>
      <dgm:t>
        <a:bodyPr/>
        <a:lstStyle/>
        <a:p>
          <a:endParaRPr lang="tr-TR"/>
        </a:p>
      </dgm:t>
    </dgm:pt>
    <dgm:pt modelId="{6E7C5DC2-A67A-42C6-BF4C-A4111A34DA18}" type="sibTrans" cxnId="{8DA80466-09ED-49C6-B7DD-7C710485EB93}">
      <dgm:prSet/>
      <dgm:spPr/>
      <dgm:t>
        <a:bodyPr/>
        <a:lstStyle/>
        <a:p>
          <a:endParaRPr lang="tr-TR"/>
        </a:p>
      </dgm:t>
    </dgm:pt>
    <dgm:pt modelId="{EC79C346-3B5B-4A35-A14B-A3B7350B907E}">
      <dgm:prSet phldrT="[Text]"/>
      <dgm:spPr/>
      <dgm:t>
        <a:bodyPr/>
        <a:lstStyle/>
        <a:p>
          <a:r>
            <a:rPr lang="tr-TR" dirty="0" smtClean="0"/>
            <a:t>Çocuğa karşı; sağlığına, yaşamına, gelişimine veya onuruna zarar veren ya da zarar verebilme olasılığı yüksek,  kasıtlı fiziksel güç kullanılmasıdır.</a:t>
          </a:r>
          <a:endParaRPr lang="tr-TR" dirty="0"/>
        </a:p>
      </dgm:t>
    </dgm:pt>
    <dgm:pt modelId="{A1BFDDC5-5868-4B4B-9EF7-AC13B4DA4854}" type="parTrans" cxnId="{F495830E-2639-4BFA-93F1-E8E8C43FAE61}">
      <dgm:prSet/>
      <dgm:spPr/>
      <dgm:t>
        <a:bodyPr/>
        <a:lstStyle/>
        <a:p>
          <a:endParaRPr lang="tr-TR"/>
        </a:p>
      </dgm:t>
    </dgm:pt>
    <dgm:pt modelId="{CC85129E-F6B8-4329-906C-650F360AEA7E}" type="sibTrans" cxnId="{F495830E-2639-4BFA-93F1-E8E8C43FAE61}">
      <dgm:prSet/>
      <dgm:spPr/>
      <dgm:t>
        <a:bodyPr/>
        <a:lstStyle/>
        <a:p>
          <a:endParaRPr lang="tr-TR"/>
        </a:p>
      </dgm:t>
    </dgm:pt>
    <dgm:pt modelId="{258F1539-F0A2-4B64-BB27-1FBA00273AF2}" type="pres">
      <dgm:prSet presAssocID="{7555CEBF-5016-49FD-866A-B9AF8CA3A70C}" presName="Name0" presStyleCnt="0">
        <dgm:presLayoutVars>
          <dgm:dir/>
          <dgm:animLvl val="lvl"/>
          <dgm:resizeHandles val="exact"/>
        </dgm:presLayoutVars>
      </dgm:prSet>
      <dgm:spPr/>
      <dgm:t>
        <a:bodyPr/>
        <a:lstStyle/>
        <a:p>
          <a:endParaRPr lang="tr-TR"/>
        </a:p>
      </dgm:t>
    </dgm:pt>
    <dgm:pt modelId="{9B3BAB7C-6014-4587-B162-086922473765}" type="pres">
      <dgm:prSet presAssocID="{F96E226B-AF34-42F1-AF91-D59789F6EE2B}" presName="linNode" presStyleCnt="0"/>
      <dgm:spPr/>
    </dgm:pt>
    <dgm:pt modelId="{7EB13FB9-25CC-4285-BB6E-ABB138ED5EA3}" type="pres">
      <dgm:prSet presAssocID="{F96E226B-AF34-42F1-AF91-D59789F6EE2B}" presName="parentText" presStyleLbl="node1" presStyleIdx="0" presStyleCnt="1">
        <dgm:presLayoutVars>
          <dgm:chMax val="1"/>
          <dgm:bulletEnabled val="1"/>
        </dgm:presLayoutVars>
      </dgm:prSet>
      <dgm:spPr/>
      <dgm:t>
        <a:bodyPr/>
        <a:lstStyle/>
        <a:p>
          <a:endParaRPr lang="tr-TR"/>
        </a:p>
      </dgm:t>
    </dgm:pt>
    <dgm:pt modelId="{9E3EEC56-4206-4CEC-BD72-A7482BFCDAF6}" type="pres">
      <dgm:prSet presAssocID="{F96E226B-AF34-42F1-AF91-D59789F6EE2B}" presName="descendantText" presStyleLbl="alignAccFollowNode1" presStyleIdx="0" presStyleCnt="1">
        <dgm:presLayoutVars>
          <dgm:bulletEnabled val="1"/>
        </dgm:presLayoutVars>
      </dgm:prSet>
      <dgm:spPr/>
      <dgm:t>
        <a:bodyPr/>
        <a:lstStyle/>
        <a:p>
          <a:endParaRPr lang="tr-TR"/>
        </a:p>
      </dgm:t>
    </dgm:pt>
  </dgm:ptLst>
  <dgm:cxnLst>
    <dgm:cxn modelId="{8DA80466-09ED-49C6-B7DD-7C710485EB93}" srcId="{7555CEBF-5016-49FD-866A-B9AF8CA3A70C}" destId="{F96E226B-AF34-42F1-AF91-D59789F6EE2B}" srcOrd="0" destOrd="0" parTransId="{6BB2D5E7-8632-4103-881D-E9C3EB3619E1}" sibTransId="{6E7C5DC2-A67A-42C6-BF4C-A4111A34DA18}"/>
    <dgm:cxn modelId="{3C8B70C3-0D25-40C0-B60A-4224DE95F465}" type="presOf" srcId="{EC79C346-3B5B-4A35-A14B-A3B7350B907E}" destId="{9E3EEC56-4206-4CEC-BD72-A7482BFCDAF6}" srcOrd="0" destOrd="0" presId="urn:microsoft.com/office/officeart/2005/8/layout/vList5"/>
    <dgm:cxn modelId="{F495830E-2639-4BFA-93F1-E8E8C43FAE61}" srcId="{F96E226B-AF34-42F1-AF91-D59789F6EE2B}" destId="{EC79C346-3B5B-4A35-A14B-A3B7350B907E}" srcOrd="0" destOrd="0" parTransId="{A1BFDDC5-5868-4B4B-9EF7-AC13B4DA4854}" sibTransId="{CC85129E-F6B8-4329-906C-650F360AEA7E}"/>
    <dgm:cxn modelId="{64712481-B7D5-4BD3-B8C9-5D49A021A1F2}" type="presOf" srcId="{F96E226B-AF34-42F1-AF91-D59789F6EE2B}" destId="{7EB13FB9-25CC-4285-BB6E-ABB138ED5EA3}" srcOrd="0" destOrd="0" presId="urn:microsoft.com/office/officeart/2005/8/layout/vList5"/>
    <dgm:cxn modelId="{91A0CCDF-F122-4145-92BE-361A12E62D85}" type="presOf" srcId="{7555CEBF-5016-49FD-866A-B9AF8CA3A70C}" destId="{258F1539-F0A2-4B64-BB27-1FBA00273AF2}" srcOrd="0" destOrd="0" presId="urn:microsoft.com/office/officeart/2005/8/layout/vList5"/>
    <dgm:cxn modelId="{0951131A-EC1D-4AF4-8090-17905FFCB707}" type="presParOf" srcId="{258F1539-F0A2-4B64-BB27-1FBA00273AF2}" destId="{9B3BAB7C-6014-4587-B162-086922473765}" srcOrd="0" destOrd="0" presId="urn:microsoft.com/office/officeart/2005/8/layout/vList5"/>
    <dgm:cxn modelId="{460A58A8-D3E2-4A9D-BE66-D3B9183E0544}" type="presParOf" srcId="{9B3BAB7C-6014-4587-B162-086922473765}" destId="{7EB13FB9-25CC-4285-BB6E-ABB138ED5EA3}" srcOrd="0" destOrd="0" presId="urn:microsoft.com/office/officeart/2005/8/layout/vList5"/>
    <dgm:cxn modelId="{FA65CE39-3EC0-4ECE-B483-DE7C08A675C3}" type="presParOf" srcId="{9B3BAB7C-6014-4587-B162-086922473765}" destId="{9E3EEC56-4206-4CEC-BD72-A7482BFCDAF6}"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555CEBF-5016-49FD-866A-B9AF8CA3A70C}"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tr-TR"/>
        </a:p>
      </dgm:t>
    </dgm:pt>
    <dgm:pt modelId="{F96E226B-AF34-42F1-AF91-D59789F6EE2B}">
      <dgm:prSet phldrT="[Text]"/>
      <dgm:spPr/>
      <dgm:t>
        <a:bodyPr/>
        <a:lstStyle/>
        <a:p>
          <a:r>
            <a:rPr lang="tr-TR" dirty="0" smtClean="0"/>
            <a:t>Duygusal İstismar</a:t>
          </a:r>
          <a:endParaRPr lang="tr-TR" dirty="0"/>
        </a:p>
      </dgm:t>
    </dgm:pt>
    <dgm:pt modelId="{6BB2D5E7-8632-4103-881D-E9C3EB3619E1}" type="parTrans" cxnId="{8DA80466-09ED-49C6-B7DD-7C710485EB93}">
      <dgm:prSet/>
      <dgm:spPr/>
      <dgm:t>
        <a:bodyPr/>
        <a:lstStyle/>
        <a:p>
          <a:endParaRPr lang="tr-TR"/>
        </a:p>
      </dgm:t>
    </dgm:pt>
    <dgm:pt modelId="{6E7C5DC2-A67A-42C6-BF4C-A4111A34DA18}" type="sibTrans" cxnId="{8DA80466-09ED-49C6-B7DD-7C710485EB93}">
      <dgm:prSet/>
      <dgm:spPr/>
      <dgm:t>
        <a:bodyPr/>
        <a:lstStyle/>
        <a:p>
          <a:endParaRPr lang="tr-TR"/>
        </a:p>
      </dgm:t>
    </dgm:pt>
    <dgm:pt modelId="{EC79C346-3B5B-4A35-A14B-A3B7350B907E}">
      <dgm:prSet phldrT="[Text]"/>
      <dgm:spPr/>
      <dgm:t>
        <a:bodyPr/>
        <a:lstStyle/>
        <a:p>
          <a:pPr algn="l"/>
          <a:r>
            <a:rPr lang="tr-TR" dirty="0" smtClean="0"/>
            <a:t>Ebeveyn yada çocukla ilgili kişilerin davranışları ya da sözleriyle çocuğun ruh sağlığını bozacak etkide bulunması ve çocuğun bu nedenle büyüme gelişme ve ruh sağlığı açısından </a:t>
          </a:r>
          <a:r>
            <a:rPr lang="en-US" dirty="0" err="1" smtClean="0"/>
            <a:t>genetik</a:t>
          </a:r>
          <a:r>
            <a:rPr lang="en-US" dirty="0" smtClean="0"/>
            <a:t> </a:t>
          </a:r>
          <a:r>
            <a:rPr lang="en-US" dirty="0" err="1" smtClean="0"/>
            <a:t>kapasitesine</a:t>
          </a:r>
          <a:r>
            <a:rPr lang="en-US" dirty="0" smtClean="0"/>
            <a:t> </a:t>
          </a:r>
          <a:r>
            <a:rPr lang="en-US" dirty="0" err="1" smtClean="0"/>
            <a:t>ula</a:t>
          </a:r>
          <a:r>
            <a:rPr lang="tr-TR" dirty="0" smtClean="0"/>
            <a:t>şmasının </a:t>
          </a:r>
          <a:r>
            <a:rPr lang="en-US" dirty="0" err="1" smtClean="0"/>
            <a:t>engellenmesidir</a:t>
          </a:r>
          <a:r>
            <a:rPr lang="en-US" dirty="0" smtClean="0"/>
            <a:t>. </a:t>
          </a:r>
          <a:r>
            <a:rPr lang="tr-TR" dirty="0" smtClean="0"/>
            <a:t>Bu durum bir süreç içinde, pek çok defalar tekrarlanabileceği gibi, tek bir seferde de gerçekleşebilir.  </a:t>
          </a:r>
          <a:endParaRPr lang="tr-TR" dirty="0"/>
        </a:p>
      </dgm:t>
    </dgm:pt>
    <dgm:pt modelId="{A1BFDDC5-5868-4B4B-9EF7-AC13B4DA4854}" type="parTrans" cxnId="{F495830E-2639-4BFA-93F1-E8E8C43FAE61}">
      <dgm:prSet/>
      <dgm:spPr/>
      <dgm:t>
        <a:bodyPr/>
        <a:lstStyle/>
        <a:p>
          <a:endParaRPr lang="tr-TR"/>
        </a:p>
      </dgm:t>
    </dgm:pt>
    <dgm:pt modelId="{CC85129E-F6B8-4329-906C-650F360AEA7E}" type="sibTrans" cxnId="{F495830E-2639-4BFA-93F1-E8E8C43FAE61}">
      <dgm:prSet/>
      <dgm:spPr/>
      <dgm:t>
        <a:bodyPr/>
        <a:lstStyle/>
        <a:p>
          <a:endParaRPr lang="tr-TR"/>
        </a:p>
      </dgm:t>
    </dgm:pt>
    <dgm:pt modelId="{258F1539-F0A2-4B64-BB27-1FBA00273AF2}" type="pres">
      <dgm:prSet presAssocID="{7555CEBF-5016-49FD-866A-B9AF8CA3A70C}" presName="Name0" presStyleCnt="0">
        <dgm:presLayoutVars>
          <dgm:dir/>
          <dgm:animLvl val="lvl"/>
          <dgm:resizeHandles val="exact"/>
        </dgm:presLayoutVars>
      </dgm:prSet>
      <dgm:spPr/>
      <dgm:t>
        <a:bodyPr/>
        <a:lstStyle/>
        <a:p>
          <a:endParaRPr lang="tr-TR"/>
        </a:p>
      </dgm:t>
    </dgm:pt>
    <dgm:pt modelId="{9B3BAB7C-6014-4587-B162-086922473765}" type="pres">
      <dgm:prSet presAssocID="{F96E226B-AF34-42F1-AF91-D59789F6EE2B}" presName="linNode" presStyleCnt="0"/>
      <dgm:spPr/>
    </dgm:pt>
    <dgm:pt modelId="{7EB13FB9-25CC-4285-BB6E-ABB138ED5EA3}" type="pres">
      <dgm:prSet presAssocID="{F96E226B-AF34-42F1-AF91-D59789F6EE2B}" presName="parentText" presStyleLbl="node1" presStyleIdx="0" presStyleCnt="1">
        <dgm:presLayoutVars>
          <dgm:chMax val="1"/>
          <dgm:bulletEnabled val="1"/>
        </dgm:presLayoutVars>
      </dgm:prSet>
      <dgm:spPr/>
      <dgm:t>
        <a:bodyPr/>
        <a:lstStyle/>
        <a:p>
          <a:endParaRPr lang="tr-TR"/>
        </a:p>
      </dgm:t>
    </dgm:pt>
    <dgm:pt modelId="{9E3EEC56-4206-4CEC-BD72-A7482BFCDAF6}" type="pres">
      <dgm:prSet presAssocID="{F96E226B-AF34-42F1-AF91-D59789F6EE2B}" presName="descendantText" presStyleLbl="alignAccFollowNode1" presStyleIdx="0" presStyleCnt="1">
        <dgm:presLayoutVars>
          <dgm:bulletEnabled val="1"/>
        </dgm:presLayoutVars>
      </dgm:prSet>
      <dgm:spPr/>
      <dgm:t>
        <a:bodyPr/>
        <a:lstStyle/>
        <a:p>
          <a:endParaRPr lang="tr-TR"/>
        </a:p>
      </dgm:t>
    </dgm:pt>
  </dgm:ptLst>
  <dgm:cxnLst>
    <dgm:cxn modelId="{8DA80466-09ED-49C6-B7DD-7C710485EB93}" srcId="{7555CEBF-5016-49FD-866A-B9AF8CA3A70C}" destId="{F96E226B-AF34-42F1-AF91-D59789F6EE2B}" srcOrd="0" destOrd="0" parTransId="{6BB2D5E7-8632-4103-881D-E9C3EB3619E1}" sibTransId="{6E7C5DC2-A67A-42C6-BF4C-A4111A34DA18}"/>
    <dgm:cxn modelId="{F495830E-2639-4BFA-93F1-E8E8C43FAE61}" srcId="{F96E226B-AF34-42F1-AF91-D59789F6EE2B}" destId="{EC79C346-3B5B-4A35-A14B-A3B7350B907E}" srcOrd="0" destOrd="0" parTransId="{A1BFDDC5-5868-4B4B-9EF7-AC13B4DA4854}" sibTransId="{CC85129E-F6B8-4329-906C-650F360AEA7E}"/>
    <dgm:cxn modelId="{74824A5E-6819-4267-A882-72A7BB092444}" type="presOf" srcId="{7555CEBF-5016-49FD-866A-B9AF8CA3A70C}" destId="{258F1539-F0A2-4B64-BB27-1FBA00273AF2}" srcOrd="0" destOrd="0" presId="urn:microsoft.com/office/officeart/2005/8/layout/vList5"/>
    <dgm:cxn modelId="{F76DD39D-71CB-4D56-84A6-577735F6F84A}" type="presOf" srcId="{F96E226B-AF34-42F1-AF91-D59789F6EE2B}" destId="{7EB13FB9-25CC-4285-BB6E-ABB138ED5EA3}" srcOrd="0" destOrd="0" presId="urn:microsoft.com/office/officeart/2005/8/layout/vList5"/>
    <dgm:cxn modelId="{B8C79FA5-9A2E-4069-9F2D-0F1E1140C382}" type="presOf" srcId="{EC79C346-3B5B-4A35-A14B-A3B7350B907E}" destId="{9E3EEC56-4206-4CEC-BD72-A7482BFCDAF6}" srcOrd="0" destOrd="0" presId="urn:microsoft.com/office/officeart/2005/8/layout/vList5"/>
    <dgm:cxn modelId="{A48E6065-E3CF-4D9B-9EAC-1722EDCC502C}" type="presParOf" srcId="{258F1539-F0A2-4B64-BB27-1FBA00273AF2}" destId="{9B3BAB7C-6014-4587-B162-086922473765}" srcOrd="0" destOrd="0" presId="urn:microsoft.com/office/officeart/2005/8/layout/vList5"/>
    <dgm:cxn modelId="{DA7AB3DA-E0EC-4B07-9D73-419D97EE352A}" type="presParOf" srcId="{9B3BAB7C-6014-4587-B162-086922473765}" destId="{7EB13FB9-25CC-4285-BB6E-ABB138ED5EA3}" srcOrd="0" destOrd="0" presId="urn:microsoft.com/office/officeart/2005/8/layout/vList5"/>
    <dgm:cxn modelId="{CD31D1E8-6783-41EF-BC7B-C2568071F10B}" type="presParOf" srcId="{9B3BAB7C-6014-4587-B162-086922473765}" destId="{9E3EEC56-4206-4CEC-BD72-A7482BFCDAF6}"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555CEBF-5016-49FD-866A-B9AF8CA3A70C}"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tr-TR"/>
        </a:p>
      </dgm:t>
    </dgm:pt>
    <dgm:pt modelId="{F96E226B-AF34-42F1-AF91-D59789F6EE2B}">
      <dgm:prSet phldrT="[Text]"/>
      <dgm:spPr/>
      <dgm:t>
        <a:bodyPr/>
        <a:lstStyle/>
        <a:p>
          <a:r>
            <a:rPr lang="tr-TR" dirty="0" smtClean="0"/>
            <a:t>İhmal</a:t>
          </a:r>
          <a:endParaRPr lang="tr-TR" dirty="0"/>
        </a:p>
      </dgm:t>
    </dgm:pt>
    <dgm:pt modelId="{6BB2D5E7-8632-4103-881D-E9C3EB3619E1}" type="parTrans" cxnId="{8DA80466-09ED-49C6-B7DD-7C710485EB93}">
      <dgm:prSet/>
      <dgm:spPr/>
      <dgm:t>
        <a:bodyPr/>
        <a:lstStyle/>
        <a:p>
          <a:endParaRPr lang="tr-TR"/>
        </a:p>
      </dgm:t>
    </dgm:pt>
    <dgm:pt modelId="{6E7C5DC2-A67A-42C6-BF4C-A4111A34DA18}" type="sibTrans" cxnId="{8DA80466-09ED-49C6-B7DD-7C710485EB93}">
      <dgm:prSet/>
      <dgm:spPr/>
      <dgm:t>
        <a:bodyPr/>
        <a:lstStyle/>
        <a:p>
          <a:endParaRPr lang="tr-TR"/>
        </a:p>
      </dgm:t>
    </dgm:pt>
    <dgm:pt modelId="{EC79C346-3B5B-4A35-A14B-A3B7350B907E}">
      <dgm:prSet phldrT="[Text]"/>
      <dgm:spPr/>
      <dgm:t>
        <a:bodyPr/>
        <a:lstStyle/>
        <a:p>
          <a:r>
            <a:rPr lang="en-GB" b="0" dirty="0" smtClean="0">
              <a:solidFill>
                <a:schemeClr val="tx1"/>
              </a:solidFill>
              <a:effectLst/>
              <a:latin typeface="+mn-lt"/>
            </a:rPr>
            <a:t>Çocuğa bakmakla </a:t>
          </a:r>
          <a:r>
            <a:rPr lang="en-GB" b="0" dirty="0" err="1" smtClean="0">
              <a:solidFill>
                <a:schemeClr val="tx1"/>
              </a:solidFill>
              <a:effectLst/>
              <a:latin typeface="+mn-lt"/>
            </a:rPr>
            <a:t>yükümlü</a:t>
          </a:r>
          <a:r>
            <a:rPr lang="en-GB" b="0" dirty="0" smtClean="0">
              <a:solidFill>
                <a:schemeClr val="tx1"/>
              </a:solidFill>
              <a:effectLst/>
              <a:latin typeface="+mn-lt"/>
            </a:rPr>
            <a:t> </a:t>
          </a:r>
          <a:r>
            <a:rPr lang="tr-TR" b="0" dirty="0" smtClean="0">
              <a:solidFill>
                <a:schemeClr val="tx1"/>
              </a:solidFill>
              <a:effectLst/>
              <a:latin typeface="+mn-lt"/>
            </a:rPr>
            <a:t> </a:t>
          </a:r>
          <a:r>
            <a:rPr lang="en-GB" b="0" dirty="0" err="1" smtClean="0">
              <a:solidFill>
                <a:schemeClr val="tx1"/>
              </a:solidFill>
              <a:effectLst/>
              <a:latin typeface="+mn-lt"/>
            </a:rPr>
            <a:t>kimseler</a:t>
          </a:r>
          <a:r>
            <a:rPr lang="tr-TR" b="0" dirty="0" smtClean="0">
              <a:solidFill>
                <a:schemeClr val="tx1"/>
              </a:solidFill>
              <a:effectLst/>
              <a:latin typeface="+mn-lt"/>
            </a:rPr>
            <a:t>in</a:t>
          </a:r>
          <a:r>
            <a:rPr lang="en-GB" b="0" dirty="0" smtClean="0">
              <a:solidFill>
                <a:schemeClr val="tx1"/>
              </a:solidFill>
              <a:effectLst/>
              <a:latin typeface="+mn-lt"/>
            </a:rPr>
            <a:t>; </a:t>
          </a:r>
          <a:r>
            <a:rPr lang="en-GB" b="0" dirty="0" err="1" smtClean="0">
              <a:solidFill>
                <a:schemeClr val="tx1"/>
              </a:solidFill>
              <a:effectLst/>
              <a:latin typeface="+mn-lt"/>
            </a:rPr>
            <a:t>Çocuğun</a:t>
          </a:r>
          <a:r>
            <a:rPr lang="en-GB" b="0" dirty="0" smtClean="0">
              <a:solidFill>
                <a:schemeClr val="tx1"/>
              </a:solidFill>
              <a:effectLst/>
              <a:latin typeface="+mn-lt"/>
            </a:rPr>
            <a:t> </a:t>
          </a:r>
          <a:r>
            <a:rPr lang="en-GB" b="0" dirty="0" err="1" smtClean="0">
              <a:solidFill>
                <a:schemeClr val="tx1"/>
              </a:solidFill>
              <a:effectLst/>
              <a:latin typeface="+mn-lt"/>
            </a:rPr>
            <a:t>beslenme</a:t>
          </a:r>
          <a:r>
            <a:rPr lang="en-GB" b="0" dirty="0" smtClean="0">
              <a:solidFill>
                <a:schemeClr val="tx1"/>
              </a:solidFill>
              <a:effectLst/>
              <a:latin typeface="+mn-lt"/>
            </a:rPr>
            <a:t>, </a:t>
          </a:r>
          <a:r>
            <a:rPr lang="en-GB" b="0" dirty="0" err="1" smtClean="0">
              <a:solidFill>
                <a:schemeClr val="tx1"/>
              </a:solidFill>
              <a:effectLst/>
              <a:latin typeface="+mn-lt"/>
            </a:rPr>
            <a:t>giyinme</a:t>
          </a:r>
          <a:r>
            <a:rPr lang="en-GB" b="0" dirty="0" smtClean="0">
              <a:solidFill>
                <a:schemeClr val="tx1"/>
              </a:solidFill>
              <a:effectLst/>
              <a:latin typeface="+mn-lt"/>
            </a:rPr>
            <a:t>, </a:t>
          </a:r>
          <a:r>
            <a:rPr lang="en-GB" b="0" dirty="0" err="1" smtClean="0">
              <a:solidFill>
                <a:schemeClr val="tx1"/>
              </a:solidFill>
              <a:effectLst/>
              <a:latin typeface="+mn-lt"/>
            </a:rPr>
            <a:t>barınma</a:t>
          </a:r>
          <a:r>
            <a:rPr lang="en-GB" b="0" dirty="0" smtClean="0">
              <a:solidFill>
                <a:schemeClr val="tx1"/>
              </a:solidFill>
              <a:effectLst/>
              <a:latin typeface="+mn-lt"/>
            </a:rPr>
            <a:t>, </a:t>
          </a:r>
          <a:r>
            <a:rPr lang="en-GB" b="0" dirty="0" err="1" smtClean="0">
              <a:solidFill>
                <a:schemeClr val="tx1"/>
              </a:solidFill>
              <a:effectLst/>
              <a:latin typeface="+mn-lt"/>
            </a:rPr>
            <a:t>eğitim</a:t>
          </a:r>
          <a:r>
            <a:rPr lang="en-GB" b="0" dirty="0" smtClean="0">
              <a:solidFill>
                <a:schemeClr val="tx1"/>
              </a:solidFill>
              <a:effectLst/>
              <a:latin typeface="+mn-lt"/>
            </a:rPr>
            <a:t>, </a:t>
          </a:r>
          <a:r>
            <a:rPr lang="en-GB" b="0" dirty="0" err="1" smtClean="0">
              <a:solidFill>
                <a:schemeClr val="tx1"/>
              </a:solidFill>
              <a:effectLst/>
              <a:latin typeface="+mn-lt"/>
            </a:rPr>
            <a:t>sağlık</a:t>
          </a:r>
          <a:r>
            <a:rPr lang="tr-TR" b="0" dirty="0" smtClean="0">
              <a:solidFill>
                <a:schemeClr val="tx1"/>
              </a:solidFill>
              <a:effectLst/>
              <a:latin typeface="+mn-lt"/>
            </a:rPr>
            <a:t>, diş sağlığı</a:t>
          </a:r>
          <a:r>
            <a:rPr lang="en-GB" b="0" dirty="0" smtClean="0">
              <a:solidFill>
                <a:schemeClr val="tx1"/>
              </a:solidFill>
              <a:effectLst/>
              <a:latin typeface="+mn-lt"/>
            </a:rPr>
            <a:t> </a:t>
          </a:r>
          <a:r>
            <a:rPr lang="en-GB" b="0" dirty="0" err="1" smtClean="0">
              <a:solidFill>
                <a:schemeClr val="tx1"/>
              </a:solidFill>
              <a:effectLst/>
              <a:latin typeface="+mn-lt"/>
            </a:rPr>
            <a:t>ve</a:t>
          </a:r>
          <a:r>
            <a:rPr lang="en-GB" b="0" dirty="0" smtClean="0">
              <a:solidFill>
                <a:schemeClr val="tx1"/>
              </a:solidFill>
              <a:effectLst/>
              <a:latin typeface="+mn-lt"/>
            </a:rPr>
            <a:t> </a:t>
          </a:r>
          <a:r>
            <a:rPr lang="en-GB" b="0" dirty="0" err="1" smtClean="0">
              <a:solidFill>
                <a:schemeClr val="tx1"/>
              </a:solidFill>
              <a:effectLst/>
              <a:latin typeface="+mn-lt"/>
            </a:rPr>
            <a:t>sevgi</a:t>
          </a:r>
          <a:r>
            <a:rPr lang="en-GB" b="0" dirty="0" smtClean="0">
              <a:solidFill>
                <a:schemeClr val="tx1"/>
              </a:solidFill>
              <a:effectLst/>
              <a:latin typeface="+mn-lt"/>
            </a:rPr>
            <a:t> </a:t>
          </a:r>
          <a:r>
            <a:rPr lang="en-GB" b="0" dirty="0" err="1" smtClean="0">
              <a:solidFill>
                <a:schemeClr val="tx1"/>
              </a:solidFill>
              <a:effectLst/>
              <a:latin typeface="+mn-lt"/>
            </a:rPr>
            <a:t>gibi</a:t>
          </a:r>
          <a:r>
            <a:rPr lang="en-GB" b="0" dirty="0" smtClean="0">
              <a:solidFill>
                <a:schemeClr val="tx1"/>
              </a:solidFill>
              <a:effectLst/>
              <a:latin typeface="+mn-lt"/>
            </a:rPr>
            <a:t> </a:t>
          </a:r>
          <a:r>
            <a:rPr lang="en-GB" b="0" dirty="0" err="1" smtClean="0">
              <a:solidFill>
                <a:schemeClr val="tx1"/>
              </a:solidFill>
              <a:effectLst/>
              <a:latin typeface="+mn-lt"/>
            </a:rPr>
            <a:t>temel</a:t>
          </a:r>
          <a:r>
            <a:rPr lang="en-GB" b="0" dirty="0" smtClean="0">
              <a:solidFill>
                <a:schemeClr val="tx1"/>
              </a:solidFill>
              <a:effectLst/>
              <a:latin typeface="+mn-lt"/>
            </a:rPr>
            <a:t> </a:t>
          </a:r>
          <a:r>
            <a:rPr lang="en-GB" b="0" dirty="0" err="1" smtClean="0">
              <a:solidFill>
                <a:schemeClr val="tx1"/>
              </a:solidFill>
              <a:effectLst/>
              <a:latin typeface="+mn-lt"/>
            </a:rPr>
            <a:t>gereksinimlerini</a:t>
          </a:r>
          <a:r>
            <a:rPr lang="en-GB" b="0" dirty="0" smtClean="0">
              <a:solidFill>
                <a:schemeClr val="tx1"/>
              </a:solidFill>
              <a:effectLst/>
              <a:latin typeface="+mn-lt"/>
            </a:rPr>
            <a:t> </a:t>
          </a:r>
          <a:r>
            <a:rPr lang="en-GB" b="0" dirty="0" err="1" smtClean="0">
              <a:solidFill>
                <a:schemeClr val="tx1"/>
              </a:solidFill>
              <a:effectLst/>
              <a:latin typeface="+mn-lt"/>
            </a:rPr>
            <a:t>karşılamada</a:t>
          </a:r>
          <a:r>
            <a:rPr lang="en-GB" b="0" dirty="0" smtClean="0">
              <a:solidFill>
                <a:schemeClr val="tx1"/>
              </a:solidFill>
              <a:effectLst/>
              <a:latin typeface="+mn-lt"/>
            </a:rPr>
            <a:t> </a:t>
          </a:r>
          <a:r>
            <a:rPr lang="en-GB" b="0" dirty="0" err="1" smtClean="0">
              <a:solidFill>
                <a:schemeClr val="tx1"/>
              </a:solidFill>
              <a:effectLst/>
              <a:latin typeface="+mn-lt"/>
            </a:rPr>
            <a:t>ihmal</a:t>
          </a:r>
          <a:r>
            <a:rPr lang="en-GB" b="0" dirty="0" smtClean="0">
              <a:solidFill>
                <a:schemeClr val="tx1"/>
              </a:solidFill>
              <a:effectLst/>
              <a:latin typeface="+mn-lt"/>
            </a:rPr>
            <a:t> </a:t>
          </a:r>
          <a:r>
            <a:rPr lang="en-GB" b="0" dirty="0" err="1" smtClean="0">
              <a:solidFill>
                <a:schemeClr val="tx1"/>
              </a:solidFill>
              <a:effectLst/>
              <a:latin typeface="+mn-lt"/>
            </a:rPr>
            <a:t>göster</a:t>
          </a:r>
          <a:r>
            <a:rPr lang="tr-TR" b="0" dirty="0" err="1" smtClean="0">
              <a:solidFill>
                <a:schemeClr val="tx1"/>
              </a:solidFill>
              <a:effectLst/>
              <a:latin typeface="+mn-lt"/>
            </a:rPr>
            <a:t>mesi</a:t>
          </a:r>
          <a:r>
            <a:rPr lang="en-GB" b="0" dirty="0" smtClean="0">
              <a:solidFill>
                <a:schemeClr val="tx1"/>
              </a:solidFill>
              <a:effectLst/>
              <a:latin typeface="+mn-lt"/>
            </a:rPr>
            <a:t>... </a:t>
          </a:r>
          <a:endParaRPr lang="tr-TR" b="0" dirty="0">
            <a:solidFill>
              <a:schemeClr val="tx1"/>
            </a:solidFill>
            <a:effectLst/>
            <a:latin typeface="+mn-lt"/>
          </a:endParaRPr>
        </a:p>
      </dgm:t>
    </dgm:pt>
    <dgm:pt modelId="{A1BFDDC5-5868-4B4B-9EF7-AC13B4DA4854}" type="parTrans" cxnId="{F495830E-2639-4BFA-93F1-E8E8C43FAE61}">
      <dgm:prSet/>
      <dgm:spPr/>
      <dgm:t>
        <a:bodyPr/>
        <a:lstStyle/>
        <a:p>
          <a:endParaRPr lang="tr-TR"/>
        </a:p>
      </dgm:t>
    </dgm:pt>
    <dgm:pt modelId="{CC85129E-F6B8-4329-906C-650F360AEA7E}" type="sibTrans" cxnId="{F495830E-2639-4BFA-93F1-E8E8C43FAE61}">
      <dgm:prSet/>
      <dgm:spPr/>
      <dgm:t>
        <a:bodyPr/>
        <a:lstStyle/>
        <a:p>
          <a:endParaRPr lang="tr-TR"/>
        </a:p>
      </dgm:t>
    </dgm:pt>
    <dgm:pt modelId="{6D85EB04-1C07-426C-AAC8-F218ECC11E81}">
      <dgm:prSet phldrT="[Text]"/>
      <dgm:spPr/>
      <dgm:t>
        <a:bodyPr/>
        <a:lstStyle/>
        <a:p>
          <a:r>
            <a:rPr lang="en-GB" b="0" dirty="0" err="1" smtClean="0">
              <a:solidFill>
                <a:schemeClr val="tx1"/>
              </a:solidFill>
              <a:effectLst/>
              <a:latin typeface="+mn-lt"/>
            </a:rPr>
            <a:t>Çocuğun</a:t>
          </a:r>
          <a:r>
            <a:rPr lang="en-GB" b="0" dirty="0" smtClean="0">
              <a:solidFill>
                <a:schemeClr val="tx1"/>
              </a:solidFill>
              <a:effectLst/>
              <a:latin typeface="+mn-lt"/>
            </a:rPr>
            <a:t> </a:t>
          </a:r>
          <a:r>
            <a:rPr lang="en-GB" b="0" dirty="0" err="1" smtClean="0">
              <a:solidFill>
                <a:schemeClr val="tx1"/>
              </a:solidFill>
              <a:effectLst/>
              <a:latin typeface="+mn-lt"/>
            </a:rPr>
            <a:t>beden</a:t>
          </a:r>
          <a:r>
            <a:rPr lang="en-GB" b="0" dirty="0" smtClean="0">
              <a:solidFill>
                <a:schemeClr val="tx1"/>
              </a:solidFill>
              <a:effectLst/>
              <a:latin typeface="+mn-lt"/>
            </a:rPr>
            <a:t> </a:t>
          </a:r>
          <a:r>
            <a:rPr lang="en-GB" b="0" dirty="0" err="1" smtClean="0">
              <a:solidFill>
                <a:schemeClr val="tx1"/>
              </a:solidFill>
              <a:effectLst/>
              <a:latin typeface="+mn-lt"/>
            </a:rPr>
            <a:t>ve</a:t>
          </a:r>
          <a:r>
            <a:rPr lang="en-GB" b="0" dirty="0" smtClean="0">
              <a:solidFill>
                <a:schemeClr val="tx1"/>
              </a:solidFill>
              <a:effectLst/>
              <a:latin typeface="+mn-lt"/>
            </a:rPr>
            <a:t> </a:t>
          </a:r>
          <a:r>
            <a:rPr lang="en-GB" b="0" dirty="0" err="1" smtClean="0">
              <a:solidFill>
                <a:schemeClr val="tx1"/>
              </a:solidFill>
              <a:effectLst/>
              <a:latin typeface="+mn-lt"/>
            </a:rPr>
            <a:t>ruh</a:t>
          </a:r>
          <a:r>
            <a:rPr lang="en-GB" b="0" dirty="0" smtClean="0">
              <a:solidFill>
                <a:schemeClr val="tx1"/>
              </a:solidFill>
              <a:effectLst/>
              <a:latin typeface="+mn-lt"/>
            </a:rPr>
            <a:t> </a:t>
          </a:r>
          <a:r>
            <a:rPr lang="en-GB" b="0" dirty="0" err="1" smtClean="0">
              <a:solidFill>
                <a:schemeClr val="tx1"/>
              </a:solidFill>
              <a:effectLst/>
              <a:latin typeface="+mn-lt"/>
            </a:rPr>
            <a:t>sağlığının</a:t>
          </a:r>
          <a:r>
            <a:rPr lang="en-GB" b="0" dirty="0" smtClean="0">
              <a:solidFill>
                <a:schemeClr val="tx1"/>
              </a:solidFill>
              <a:effectLst/>
              <a:latin typeface="+mn-lt"/>
            </a:rPr>
            <a:t> </a:t>
          </a:r>
          <a:r>
            <a:rPr lang="en-GB" b="0" dirty="0" err="1" smtClean="0">
              <a:solidFill>
                <a:schemeClr val="tx1"/>
              </a:solidFill>
              <a:effectLst/>
              <a:latin typeface="+mn-lt"/>
            </a:rPr>
            <a:t>veya</a:t>
          </a:r>
          <a:r>
            <a:rPr lang="en-GB" b="0" dirty="0" smtClean="0">
              <a:solidFill>
                <a:schemeClr val="tx1"/>
              </a:solidFill>
              <a:effectLst/>
              <a:latin typeface="+mn-lt"/>
            </a:rPr>
            <a:t>  </a:t>
          </a:r>
          <a:r>
            <a:rPr lang="en-GB" b="0" dirty="0" err="1" smtClean="0">
              <a:solidFill>
                <a:schemeClr val="tx1"/>
              </a:solidFill>
              <a:effectLst/>
              <a:latin typeface="+mn-lt"/>
            </a:rPr>
            <a:t>bedensel</a:t>
          </a:r>
          <a:r>
            <a:rPr lang="en-GB" b="0" dirty="0" smtClean="0">
              <a:solidFill>
                <a:schemeClr val="tx1"/>
              </a:solidFill>
              <a:effectLst/>
              <a:latin typeface="+mn-lt"/>
            </a:rPr>
            <a:t>, </a:t>
          </a:r>
          <a:r>
            <a:rPr lang="en-GB" b="0" dirty="0" err="1" smtClean="0">
              <a:solidFill>
                <a:schemeClr val="tx1"/>
              </a:solidFill>
              <a:effectLst/>
              <a:latin typeface="+mn-lt"/>
            </a:rPr>
            <a:t>duygusal</a:t>
          </a:r>
          <a:r>
            <a:rPr lang="en-GB" b="0" dirty="0" smtClean="0">
              <a:solidFill>
                <a:schemeClr val="tx1"/>
              </a:solidFill>
              <a:effectLst/>
              <a:latin typeface="+mn-lt"/>
            </a:rPr>
            <a:t>, </a:t>
          </a:r>
          <a:r>
            <a:rPr lang="en-GB" b="0" dirty="0" err="1" smtClean="0">
              <a:solidFill>
                <a:schemeClr val="tx1"/>
              </a:solidFill>
              <a:effectLst/>
              <a:latin typeface="+mn-lt"/>
            </a:rPr>
            <a:t>sosyal</a:t>
          </a:r>
          <a:r>
            <a:rPr lang="en-GB" b="0" dirty="0" smtClean="0">
              <a:solidFill>
                <a:schemeClr val="tx1"/>
              </a:solidFill>
              <a:effectLst/>
              <a:latin typeface="+mn-lt"/>
            </a:rPr>
            <a:t> </a:t>
          </a:r>
          <a:r>
            <a:rPr lang="en-GB" b="0" dirty="0" err="1" smtClean="0">
              <a:solidFill>
                <a:schemeClr val="tx1"/>
              </a:solidFill>
              <a:effectLst/>
              <a:latin typeface="+mn-lt"/>
            </a:rPr>
            <a:t>ya</a:t>
          </a:r>
          <a:r>
            <a:rPr lang="en-GB" b="0" dirty="0" smtClean="0">
              <a:solidFill>
                <a:schemeClr val="tx1"/>
              </a:solidFill>
              <a:effectLst/>
              <a:latin typeface="+mn-lt"/>
            </a:rPr>
            <a:t> da </a:t>
          </a:r>
          <a:r>
            <a:rPr lang="en-GB" b="0" dirty="0" err="1" smtClean="0">
              <a:solidFill>
                <a:schemeClr val="tx1"/>
              </a:solidFill>
              <a:effectLst/>
              <a:latin typeface="+mn-lt"/>
            </a:rPr>
            <a:t>ahlaki</a:t>
          </a:r>
          <a:r>
            <a:rPr lang="en-GB" b="0" dirty="0" smtClean="0">
              <a:solidFill>
                <a:schemeClr val="tx1"/>
              </a:solidFill>
              <a:effectLst/>
              <a:latin typeface="+mn-lt"/>
            </a:rPr>
            <a:t> </a:t>
          </a:r>
          <a:r>
            <a:rPr lang="en-GB" b="0" dirty="0" err="1" smtClean="0">
              <a:solidFill>
                <a:schemeClr val="tx1"/>
              </a:solidFill>
              <a:effectLst/>
              <a:latin typeface="+mn-lt"/>
            </a:rPr>
            <a:t>gelişiminin</a:t>
          </a:r>
          <a:r>
            <a:rPr lang="en-GB" b="0" dirty="0" smtClean="0">
              <a:solidFill>
                <a:schemeClr val="tx1"/>
              </a:solidFill>
              <a:effectLst/>
              <a:latin typeface="+mn-lt"/>
            </a:rPr>
            <a:t> </a:t>
          </a:r>
          <a:r>
            <a:rPr lang="en-GB" b="0" dirty="0" err="1" smtClean="0">
              <a:solidFill>
                <a:schemeClr val="tx1"/>
              </a:solidFill>
              <a:effectLst/>
              <a:latin typeface="+mn-lt"/>
            </a:rPr>
            <a:t>engellenmesi</a:t>
          </a:r>
          <a:r>
            <a:rPr lang="en-GB" b="0" dirty="0" smtClean="0">
              <a:solidFill>
                <a:schemeClr val="tx1"/>
              </a:solidFill>
              <a:effectLst/>
              <a:latin typeface="+mn-lt"/>
            </a:rPr>
            <a:t>.</a:t>
          </a:r>
          <a:endParaRPr lang="tr-TR" b="0" dirty="0">
            <a:solidFill>
              <a:schemeClr val="tx1"/>
            </a:solidFill>
            <a:effectLst/>
            <a:latin typeface="+mn-lt"/>
          </a:endParaRPr>
        </a:p>
      </dgm:t>
    </dgm:pt>
    <dgm:pt modelId="{575C2921-6223-486F-8C3E-5051ADA493CB}" type="parTrans" cxnId="{7D674DF1-EBD3-4438-B2D2-AF4FACFDBA42}">
      <dgm:prSet/>
      <dgm:spPr/>
    </dgm:pt>
    <dgm:pt modelId="{AEA0EF65-44A8-4657-9CCA-1A87939C4210}" type="sibTrans" cxnId="{7D674DF1-EBD3-4438-B2D2-AF4FACFDBA42}">
      <dgm:prSet/>
      <dgm:spPr/>
    </dgm:pt>
    <dgm:pt modelId="{258F1539-F0A2-4B64-BB27-1FBA00273AF2}" type="pres">
      <dgm:prSet presAssocID="{7555CEBF-5016-49FD-866A-B9AF8CA3A70C}" presName="Name0" presStyleCnt="0">
        <dgm:presLayoutVars>
          <dgm:dir/>
          <dgm:animLvl val="lvl"/>
          <dgm:resizeHandles val="exact"/>
        </dgm:presLayoutVars>
      </dgm:prSet>
      <dgm:spPr/>
      <dgm:t>
        <a:bodyPr/>
        <a:lstStyle/>
        <a:p>
          <a:endParaRPr lang="tr-TR"/>
        </a:p>
      </dgm:t>
    </dgm:pt>
    <dgm:pt modelId="{9B3BAB7C-6014-4587-B162-086922473765}" type="pres">
      <dgm:prSet presAssocID="{F96E226B-AF34-42F1-AF91-D59789F6EE2B}" presName="linNode" presStyleCnt="0"/>
      <dgm:spPr/>
    </dgm:pt>
    <dgm:pt modelId="{7EB13FB9-25CC-4285-BB6E-ABB138ED5EA3}" type="pres">
      <dgm:prSet presAssocID="{F96E226B-AF34-42F1-AF91-D59789F6EE2B}" presName="parentText" presStyleLbl="node1" presStyleIdx="0" presStyleCnt="1">
        <dgm:presLayoutVars>
          <dgm:chMax val="1"/>
          <dgm:bulletEnabled val="1"/>
        </dgm:presLayoutVars>
      </dgm:prSet>
      <dgm:spPr/>
      <dgm:t>
        <a:bodyPr/>
        <a:lstStyle/>
        <a:p>
          <a:endParaRPr lang="tr-TR"/>
        </a:p>
      </dgm:t>
    </dgm:pt>
    <dgm:pt modelId="{9E3EEC56-4206-4CEC-BD72-A7482BFCDAF6}" type="pres">
      <dgm:prSet presAssocID="{F96E226B-AF34-42F1-AF91-D59789F6EE2B}" presName="descendantText" presStyleLbl="alignAccFollowNode1" presStyleIdx="0" presStyleCnt="1" custLinFactNeighborX="-2225" custLinFactNeighborY="-3171">
        <dgm:presLayoutVars>
          <dgm:bulletEnabled val="1"/>
        </dgm:presLayoutVars>
      </dgm:prSet>
      <dgm:spPr/>
      <dgm:t>
        <a:bodyPr/>
        <a:lstStyle/>
        <a:p>
          <a:endParaRPr lang="tr-TR"/>
        </a:p>
      </dgm:t>
    </dgm:pt>
  </dgm:ptLst>
  <dgm:cxnLst>
    <dgm:cxn modelId="{8DA80466-09ED-49C6-B7DD-7C710485EB93}" srcId="{7555CEBF-5016-49FD-866A-B9AF8CA3A70C}" destId="{F96E226B-AF34-42F1-AF91-D59789F6EE2B}" srcOrd="0" destOrd="0" parTransId="{6BB2D5E7-8632-4103-881D-E9C3EB3619E1}" sibTransId="{6E7C5DC2-A67A-42C6-BF4C-A4111A34DA18}"/>
    <dgm:cxn modelId="{9C39D23B-6806-4BA9-BFE7-7898000FB85C}" type="presOf" srcId="{EC79C346-3B5B-4A35-A14B-A3B7350B907E}" destId="{9E3EEC56-4206-4CEC-BD72-A7482BFCDAF6}" srcOrd="0" destOrd="0" presId="urn:microsoft.com/office/officeart/2005/8/layout/vList5"/>
    <dgm:cxn modelId="{F495830E-2639-4BFA-93F1-E8E8C43FAE61}" srcId="{F96E226B-AF34-42F1-AF91-D59789F6EE2B}" destId="{EC79C346-3B5B-4A35-A14B-A3B7350B907E}" srcOrd="0" destOrd="0" parTransId="{A1BFDDC5-5868-4B4B-9EF7-AC13B4DA4854}" sibTransId="{CC85129E-F6B8-4329-906C-650F360AEA7E}"/>
    <dgm:cxn modelId="{DCB4097A-7DE2-4178-AB83-3700D10BBB88}" type="presOf" srcId="{F96E226B-AF34-42F1-AF91-D59789F6EE2B}" destId="{7EB13FB9-25CC-4285-BB6E-ABB138ED5EA3}" srcOrd="0" destOrd="0" presId="urn:microsoft.com/office/officeart/2005/8/layout/vList5"/>
    <dgm:cxn modelId="{24761BD3-4C9F-4DBD-B23D-9F3C90FB1197}" type="presOf" srcId="{6D85EB04-1C07-426C-AAC8-F218ECC11E81}" destId="{9E3EEC56-4206-4CEC-BD72-A7482BFCDAF6}" srcOrd="0" destOrd="1" presId="urn:microsoft.com/office/officeart/2005/8/layout/vList5"/>
    <dgm:cxn modelId="{5BAAE811-1845-4035-9B18-43EBFA48A07C}" type="presOf" srcId="{7555CEBF-5016-49FD-866A-B9AF8CA3A70C}" destId="{258F1539-F0A2-4B64-BB27-1FBA00273AF2}" srcOrd="0" destOrd="0" presId="urn:microsoft.com/office/officeart/2005/8/layout/vList5"/>
    <dgm:cxn modelId="{7D674DF1-EBD3-4438-B2D2-AF4FACFDBA42}" srcId="{F96E226B-AF34-42F1-AF91-D59789F6EE2B}" destId="{6D85EB04-1C07-426C-AAC8-F218ECC11E81}" srcOrd="1" destOrd="0" parTransId="{575C2921-6223-486F-8C3E-5051ADA493CB}" sibTransId="{AEA0EF65-44A8-4657-9CCA-1A87939C4210}"/>
    <dgm:cxn modelId="{46E5A207-E0D8-49F7-AFDD-3A9E903CA73D}" type="presParOf" srcId="{258F1539-F0A2-4B64-BB27-1FBA00273AF2}" destId="{9B3BAB7C-6014-4587-B162-086922473765}" srcOrd="0" destOrd="0" presId="urn:microsoft.com/office/officeart/2005/8/layout/vList5"/>
    <dgm:cxn modelId="{6B41F924-A55B-4272-BB13-21C9BAE5CDC8}" type="presParOf" srcId="{9B3BAB7C-6014-4587-B162-086922473765}" destId="{7EB13FB9-25CC-4285-BB6E-ABB138ED5EA3}" srcOrd="0" destOrd="0" presId="urn:microsoft.com/office/officeart/2005/8/layout/vList5"/>
    <dgm:cxn modelId="{11B482DA-ADE7-4AF4-BC26-D0AE1B928EBA}" type="presParOf" srcId="{9B3BAB7C-6014-4587-B162-086922473765}" destId="{9E3EEC56-4206-4CEC-BD72-A7482BFCDAF6}"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555CEBF-5016-49FD-866A-B9AF8CA3A70C}" type="doc">
      <dgm:prSet loTypeId="urn:microsoft.com/office/officeart/2005/8/layout/vList5" loCatId="list" qsTypeId="urn:microsoft.com/office/officeart/2005/8/quickstyle/simple1" qsCatId="simple" csTypeId="urn:microsoft.com/office/officeart/2005/8/colors/accent3_4" csCatId="accent3" phldr="1"/>
      <dgm:spPr/>
      <dgm:t>
        <a:bodyPr/>
        <a:lstStyle/>
        <a:p>
          <a:endParaRPr lang="tr-TR"/>
        </a:p>
      </dgm:t>
    </dgm:pt>
    <dgm:pt modelId="{F96E226B-AF34-42F1-AF91-D59789F6EE2B}">
      <dgm:prSet phldrT="[Text]"/>
      <dgm:spPr/>
      <dgm:t>
        <a:bodyPr/>
        <a:lstStyle/>
        <a:p>
          <a:r>
            <a:rPr lang="tr-TR" dirty="0" smtClean="0"/>
            <a:t>Cinsel İstismar</a:t>
          </a:r>
          <a:endParaRPr lang="tr-TR" dirty="0"/>
        </a:p>
      </dgm:t>
    </dgm:pt>
    <dgm:pt modelId="{6BB2D5E7-8632-4103-881D-E9C3EB3619E1}" type="parTrans" cxnId="{8DA80466-09ED-49C6-B7DD-7C710485EB93}">
      <dgm:prSet/>
      <dgm:spPr/>
      <dgm:t>
        <a:bodyPr/>
        <a:lstStyle/>
        <a:p>
          <a:endParaRPr lang="tr-TR"/>
        </a:p>
      </dgm:t>
    </dgm:pt>
    <dgm:pt modelId="{6E7C5DC2-A67A-42C6-BF4C-A4111A34DA18}" type="sibTrans" cxnId="{8DA80466-09ED-49C6-B7DD-7C710485EB93}">
      <dgm:prSet/>
      <dgm:spPr/>
      <dgm:t>
        <a:bodyPr/>
        <a:lstStyle/>
        <a:p>
          <a:endParaRPr lang="tr-TR"/>
        </a:p>
      </dgm:t>
    </dgm:pt>
    <dgm:pt modelId="{EC79C346-3B5B-4A35-A14B-A3B7350B907E}">
      <dgm:prSet phldrT="[Text]"/>
      <dgm:spPr/>
      <dgm:t>
        <a:bodyPr/>
        <a:lstStyle/>
        <a:p>
          <a:r>
            <a:rPr lang="tr-TR" dirty="0" smtClean="0"/>
            <a:t>Çocuğun tam olarak anlayamadığı,  onay vermesinin mümkün olamayacağı,  gelişimsel olarak hazır olmadığı ya da  toplumun yasalarına, sosyal normlarına aykırı olacak şekilde bir cinsel etkinliğe dahil edilmesidir. </a:t>
          </a:r>
          <a:endParaRPr lang="tr-TR" dirty="0"/>
        </a:p>
      </dgm:t>
    </dgm:pt>
    <dgm:pt modelId="{A1BFDDC5-5868-4B4B-9EF7-AC13B4DA4854}" type="parTrans" cxnId="{F495830E-2639-4BFA-93F1-E8E8C43FAE61}">
      <dgm:prSet/>
      <dgm:spPr/>
      <dgm:t>
        <a:bodyPr/>
        <a:lstStyle/>
        <a:p>
          <a:endParaRPr lang="tr-TR"/>
        </a:p>
      </dgm:t>
    </dgm:pt>
    <dgm:pt modelId="{CC85129E-F6B8-4329-906C-650F360AEA7E}" type="sibTrans" cxnId="{F495830E-2639-4BFA-93F1-E8E8C43FAE61}">
      <dgm:prSet/>
      <dgm:spPr/>
      <dgm:t>
        <a:bodyPr/>
        <a:lstStyle/>
        <a:p>
          <a:endParaRPr lang="tr-TR"/>
        </a:p>
      </dgm:t>
    </dgm:pt>
    <dgm:pt modelId="{258F1539-F0A2-4B64-BB27-1FBA00273AF2}" type="pres">
      <dgm:prSet presAssocID="{7555CEBF-5016-49FD-866A-B9AF8CA3A70C}" presName="Name0" presStyleCnt="0">
        <dgm:presLayoutVars>
          <dgm:dir/>
          <dgm:animLvl val="lvl"/>
          <dgm:resizeHandles val="exact"/>
        </dgm:presLayoutVars>
      </dgm:prSet>
      <dgm:spPr/>
      <dgm:t>
        <a:bodyPr/>
        <a:lstStyle/>
        <a:p>
          <a:endParaRPr lang="tr-TR"/>
        </a:p>
      </dgm:t>
    </dgm:pt>
    <dgm:pt modelId="{9B3BAB7C-6014-4587-B162-086922473765}" type="pres">
      <dgm:prSet presAssocID="{F96E226B-AF34-42F1-AF91-D59789F6EE2B}" presName="linNode" presStyleCnt="0"/>
      <dgm:spPr/>
      <dgm:t>
        <a:bodyPr/>
        <a:lstStyle/>
        <a:p>
          <a:endParaRPr lang="tr-TR"/>
        </a:p>
      </dgm:t>
    </dgm:pt>
    <dgm:pt modelId="{7EB13FB9-25CC-4285-BB6E-ABB138ED5EA3}" type="pres">
      <dgm:prSet presAssocID="{F96E226B-AF34-42F1-AF91-D59789F6EE2B}" presName="parentText" presStyleLbl="node1" presStyleIdx="0" presStyleCnt="1" custScaleX="100000" custLinFactNeighborY="-13002">
        <dgm:presLayoutVars>
          <dgm:chMax val="1"/>
          <dgm:bulletEnabled val="1"/>
        </dgm:presLayoutVars>
      </dgm:prSet>
      <dgm:spPr/>
      <dgm:t>
        <a:bodyPr/>
        <a:lstStyle/>
        <a:p>
          <a:endParaRPr lang="tr-TR"/>
        </a:p>
      </dgm:t>
    </dgm:pt>
    <dgm:pt modelId="{9E3EEC56-4206-4CEC-BD72-A7482BFCDAF6}" type="pres">
      <dgm:prSet presAssocID="{F96E226B-AF34-42F1-AF91-D59789F6EE2B}" presName="descendantText" presStyleLbl="alignAccFollowNode1" presStyleIdx="0" presStyleCnt="1">
        <dgm:presLayoutVars>
          <dgm:bulletEnabled val="1"/>
        </dgm:presLayoutVars>
      </dgm:prSet>
      <dgm:spPr/>
      <dgm:t>
        <a:bodyPr/>
        <a:lstStyle/>
        <a:p>
          <a:endParaRPr lang="tr-TR"/>
        </a:p>
      </dgm:t>
    </dgm:pt>
  </dgm:ptLst>
  <dgm:cxnLst>
    <dgm:cxn modelId="{8DA80466-09ED-49C6-B7DD-7C710485EB93}" srcId="{7555CEBF-5016-49FD-866A-B9AF8CA3A70C}" destId="{F96E226B-AF34-42F1-AF91-D59789F6EE2B}" srcOrd="0" destOrd="0" parTransId="{6BB2D5E7-8632-4103-881D-E9C3EB3619E1}" sibTransId="{6E7C5DC2-A67A-42C6-BF4C-A4111A34DA18}"/>
    <dgm:cxn modelId="{F495830E-2639-4BFA-93F1-E8E8C43FAE61}" srcId="{F96E226B-AF34-42F1-AF91-D59789F6EE2B}" destId="{EC79C346-3B5B-4A35-A14B-A3B7350B907E}" srcOrd="0" destOrd="0" parTransId="{A1BFDDC5-5868-4B4B-9EF7-AC13B4DA4854}" sibTransId="{CC85129E-F6B8-4329-906C-650F360AEA7E}"/>
    <dgm:cxn modelId="{C39E31D5-233B-46A9-A94B-B17D91E049BC}" type="presOf" srcId="{7555CEBF-5016-49FD-866A-B9AF8CA3A70C}" destId="{258F1539-F0A2-4B64-BB27-1FBA00273AF2}" srcOrd="0" destOrd="0" presId="urn:microsoft.com/office/officeart/2005/8/layout/vList5"/>
    <dgm:cxn modelId="{4A993F02-5C98-4964-A13B-71216B70F364}" type="presOf" srcId="{F96E226B-AF34-42F1-AF91-D59789F6EE2B}" destId="{7EB13FB9-25CC-4285-BB6E-ABB138ED5EA3}" srcOrd="0" destOrd="0" presId="urn:microsoft.com/office/officeart/2005/8/layout/vList5"/>
    <dgm:cxn modelId="{D96F9F55-BD67-4883-B736-E831619D9BC4}" type="presOf" srcId="{EC79C346-3B5B-4A35-A14B-A3B7350B907E}" destId="{9E3EEC56-4206-4CEC-BD72-A7482BFCDAF6}" srcOrd="0" destOrd="0" presId="urn:microsoft.com/office/officeart/2005/8/layout/vList5"/>
    <dgm:cxn modelId="{7263A8DC-773A-4E26-8A0B-BAAF967ACC3B}" type="presParOf" srcId="{258F1539-F0A2-4B64-BB27-1FBA00273AF2}" destId="{9B3BAB7C-6014-4587-B162-086922473765}" srcOrd="0" destOrd="0" presId="urn:microsoft.com/office/officeart/2005/8/layout/vList5"/>
    <dgm:cxn modelId="{8B712D13-D76A-431C-89E0-B3CBE11A9FD8}" type="presParOf" srcId="{9B3BAB7C-6014-4587-B162-086922473765}" destId="{7EB13FB9-25CC-4285-BB6E-ABB138ED5EA3}" srcOrd="0" destOrd="0" presId="urn:microsoft.com/office/officeart/2005/8/layout/vList5"/>
    <dgm:cxn modelId="{AC9B09FE-122C-4990-81EE-6F8AFDC24400}" type="presParOf" srcId="{9B3BAB7C-6014-4587-B162-086922473765}" destId="{9E3EEC56-4206-4CEC-BD72-A7482BFCDAF6}"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6EE865F-739C-486F-B428-14C21DDB82B1}" type="doc">
      <dgm:prSet loTypeId="urn:microsoft.com/office/officeart/2005/8/layout/cycle6" loCatId="cycle" qsTypeId="urn:microsoft.com/office/officeart/2005/8/quickstyle/3d3" qsCatId="3D" csTypeId="urn:microsoft.com/office/officeart/2005/8/colors/colorful2" csCatId="colorful" phldr="1"/>
      <dgm:spPr/>
      <dgm:t>
        <a:bodyPr/>
        <a:lstStyle/>
        <a:p>
          <a:endParaRPr lang="tr-TR"/>
        </a:p>
      </dgm:t>
    </dgm:pt>
    <dgm:pt modelId="{9D342F42-D647-4F33-A4DD-A47AF23CE9DD}">
      <dgm:prSet phldrT="[Metin]"/>
      <dgm:spPr>
        <a:solidFill>
          <a:schemeClr val="accent5">
            <a:lumMod val="75000"/>
          </a:schemeClr>
        </a:solidFill>
      </dgm:spPr>
      <dgm:t>
        <a:bodyPr/>
        <a:lstStyle/>
        <a:p>
          <a:r>
            <a:rPr lang="tr-TR" b="1" dirty="0" smtClean="0">
              <a:latin typeface="Verdana" pitchFamily="34" charset="0"/>
              <a:ea typeface="MS Gothic" pitchFamily="49" charset="-128"/>
            </a:rPr>
            <a:t>Bildirimde bulunun</a:t>
          </a:r>
          <a:endParaRPr lang="tr-TR" dirty="0"/>
        </a:p>
      </dgm:t>
    </dgm:pt>
    <dgm:pt modelId="{28344BB2-EBB5-4D62-9F26-4589BFDFEEDF}" type="parTrans" cxnId="{D1BA87BC-0953-4F16-83C9-53C98BE6741B}">
      <dgm:prSet/>
      <dgm:spPr/>
      <dgm:t>
        <a:bodyPr/>
        <a:lstStyle/>
        <a:p>
          <a:endParaRPr lang="tr-TR"/>
        </a:p>
      </dgm:t>
    </dgm:pt>
    <dgm:pt modelId="{02994E82-B8E6-4371-81BB-03A9714949E5}" type="sibTrans" cxnId="{D1BA87BC-0953-4F16-83C9-53C98BE6741B}">
      <dgm:prSet/>
      <dgm:spPr>
        <a:ln w="25400"/>
      </dgm:spPr>
      <dgm:t>
        <a:bodyPr/>
        <a:lstStyle/>
        <a:p>
          <a:endParaRPr lang="tr-TR"/>
        </a:p>
      </dgm:t>
    </dgm:pt>
    <dgm:pt modelId="{AE3E98C7-5FB6-457B-9082-7ECFB4AC49BD}">
      <dgm:prSet phldrT="[Metin]"/>
      <dgm:spPr/>
      <dgm:t>
        <a:bodyPr/>
        <a:lstStyle/>
        <a:p>
          <a:r>
            <a:rPr lang="tr-TR" b="1" dirty="0" smtClean="0">
              <a:latin typeface="Verdana" pitchFamily="34" charset="0"/>
              <a:ea typeface="MS Gothic" pitchFamily="49" charset="-128"/>
            </a:rPr>
            <a:t>Çocuğa yardım edin</a:t>
          </a:r>
          <a:endParaRPr lang="tr-TR" dirty="0"/>
        </a:p>
      </dgm:t>
    </dgm:pt>
    <dgm:pt modelId="{2C38E288-E191-4245-9A39-7186D808B5EE}" type="parTrans" cxnId="{FFF2D717-CA0E-41D0-B5D8-093A7C8A91A1}">
      <dgm:prSet/>
      <dgm:spPr/>
      <dgm:t>
        <a:bodyPr/>
        <a:lstStyle/>
        <a:p>
          <a:endParaRPr lang="tr-TR"/>
        </a:p>
      </dgm:t>
    </dgm:pt>
    <dgm:pt modelId="{62C5780E-D78D-4A78-B4C2-47ADD4018BF6}" type="sibTrans" cxnId="{FFF2D717-CA0E-41D0-B5D8-093A7C8A91A1}">
      <dgm:prSet/>
      <dgm:spPr>
        <a:ln w="25400"/>
      </dgm:spPr>
      <dgm:t>
        <a:bodyPr/>
        <a:lstStyle/>
        <a:p>
          <a:endParaRPr lang="tr-TR"/>
        </a:p>
      </dgm:t>
    </dgm:pt>
    <dgm:pt modelId="{8B9D4261-3293-4CDA-8448-EF7F315FFE37}">
      <dgm:prSet phldrT="[Metin]" custT="1"/>
      <dgm:spPr/>
      <dgm:t>
        <a:bodyPr/>
        <a:lstStyle/>
        <a:p>
          <a:r>
            <a:rPr lang="tr-TR" sz="2400" b="1" dirty="0" smtClean="0">
              <a:latin typeface="Verdana" pitchFamily="34" charset="0"/>
              <a:ea typeface="MS Gothic" pitchFamily="49" charset="-128"/>
            </a:rPr>
            <a:t>Çocuğu istismar ortamından en kısa sürede uzaklaştırın</a:t>
          </a:r>
          <a:endParaRPr lang="tr-TR" sz="2400" dirty="0"/>
        </a:p>
      </dgm:t>
    </dgm:pt>
    <dgm:pt modelId="{261ED561-30B6-420D-9FB9-B393F9F87E83}" type="sibTrans" cxnId="{04A385DE-A4EC-40A0-9B0B-335957222034}">
      <dgm:prSet/>
      <dgm:spPr>
        <a:ln w="25400"/>
      </dgm:spPr>
      <dgm:t>
        <a:bodyPr/>
        <a:lstStyle/>
        <a:p>
          <a:endParaRPr lang="tr-TR"/>
        </a:p>
      </dgm:t>
    </dgm:pt>
    <dgm:pt modelId="{333E6497-4ACF-48B9-972A-A8E3AABC064A}" type="parTrans" cxnId="{04A385DE-A4EC-40A0-9B0B-335957222034}">
      <dgm:prSet/>
      <dgm:spPr/>
      <dgm:t>
        <a:bodyPr/>
        <a:lstStyle/>
        <a:p>
          <a:endParaRPr lang="tr-TR"/>
        </a:p>
      </dgm:t>
    </dgm:pt>
    <dgm:pt modelId="{55F81CF6-BBB3-4211-A70F-33A05F9CC2A5}" type="pres">
      <dgm:prSet presAssocID="{B6EE865F-739C-486F-B428-14C21DDB82B1}" presName="cycle" presStyleCnt="0">
        <dgm:presLayoutVars>
          <dgm:dir/>
          <dgm:resizeHandles val="exact"/>
        </dgm:presLayoutVars>
      </dgm:prSet>
      <dgm:spPr/>
      <dgm:t>
        <a:bodyPr/>
        <a:lstStyle/>
        <a:p>
          <a:endParaRPr lang="tr-TR"/>
        </a:p>
      </dgm:t>
    </dgm:pt>
    <dgm:pt modelId="{C105AF42-80BE-497E-B69E-EC41536708F9}" type="pres">
      <dgm:prSet presAssocID="{8B9D4261-3293-4CDA-8448-EF7F315FFE37}" presName="node" presStyleLbl="node1" presStyleIdx="0" presStyleCnt="3" custScaleX="150773" custScaleY="95716">
        <dgm:presLayoutVars>
          <dgm:bulletEnabled val="1"/>
        </dgm:presLayoutVars>
      </dgm:prSet>
      <dgm:spPr/>
      <dgm:t>
        <a:bodyPr/>
        <a:lstStyle/>
        <a:p>
          <a:endParaRPr lang="tr-TR"/>
        </a:p>
      </dgm:t>
    </dgm:pt>
    <dgm:pt modelId="{8546FAC3-B975-4F24-B038-FBD85D8D6B92}" type="pres">
      <dgm:prSet presAssocID="{8B9D4261-3293-4CDA-8448-EF7F315FFE37}" presName="spNode" presStyleCnt="0"/>
      <dgm:spPr/>
    </dgm:pt>
    <dgm:pt modelId="{D3DE421C-29C4-42C7-BF8D-E05302643A1F}" type="pres">
      <dgm:prSet presAssocID="{261ED561-30B6-420D-9FB9-B393F9F87E83}" presName="sibTrans" presStyleLbl="sibTrans1D1" presStyleIdx="0" presStyleCnt="3"/>
      <dgm:spPr/>
      <dgm:t>
        <a:bodyPr/>
        <a:lstStyle/>
        <a:p>
          <a:endParaRPr lang="tr-TR"/>
        </a:p>
      </dgm:t>
    </dgm:pt>
    <dgm:pt modelId="{F25C9740-731A-4EC1-9E72-BB022ED09B83}" type="pres">
      <dgm:prSet presAssocID="{9D342F42-D647-4F33-A4DD-A47AF23CE9DD}" presName="node" presStyleLbl="node1" presStyleIdx="1" presStyleCnt="3" custRadScaleRad="98864" custRadScaleInc="-2844">
        <dgm:presLayoutVars>
          <dgm:bulletEnabled val="1"/>
        </dgm:presLayoutVars>
      </dgm:prSet>
      <dgm:spPr/>
      <dgm:t>
        <a:bodyPr/>
        <a:lstStyle/>
        <a:p>
          <a:endParaRPr lang="tr-TR"/>
        </a:p>
      </dgm:t>
    </dgm:pt>
    <dgm:pt modelId="{01BF8F20-9410-43EE-AEC8-0B62399A764F}" type="pres">
      <dgm:prSet presAssocID="{9D342F42-D647-4F33-A4DD-A47AF23CE9DD}" presName="spNode" presStyleCnt="0"/>
      <dgm:spPr/>
    </dgm:pt>
    <dgm:pt modelId="{BFBA1957-9D86-4DE0-8F28-D467CF866564}" type="pres">
      <dgm:prSet presAssocID="{02994E82-B8E6-4371-81BB-03A9714949E5}" presName="sibTrans" presStyleLbl="sibTrans1D1" presStyleIdx="1" presStyleCnt="3"/>
      <dgm:spPr/>
      <dgm:t>
        <a:bodyPr/>
        <a:lstStyle/>
        <a:p>
          <a:endParaRPr lang="tr-TR"/>
        </a:p>
      </dgm:t>
    </dgm:pt>
    <dgm:pt modelId="{617C222B-6430-4683-B187-D09ADD3395D3}" type="pres">
      <dgm:prSet presAssocID="{AE3E98C7-5FB6-457B-9082-7ECFB4AC49BD}" presName="node" presStyleLbl="node1" presStyleIdx="2" presStyleCnt="3">
        <dgm:presLayoutVars>
          <dgm:bulletEnabled val="1"/>
        </dgm:presLayoutVars>
      </dgm:prSet>
      <dgm:spPr/>
      <dgm:t>
        <a:bodyPr/>
        <a:lstStyle/>
        <a:p>
          <a:endParaRPr lang="tr-TR"/>
        </a:p>
      </dgm:t>
    </dgm:pt>
    <dgm:pt modelId="{6CE030A7-7BBD-4AEA-930B-842C903F357E}" type="pres">
      <dgm:prSet presAssocID="{AE3E98C7-5FB6-457B-9082-7ECFB4AC49BD}" presName="spNode" presStyleCnt="0"/>
      <dgm:spPr/>
    </dgm:pt>
    <dgm:pt modelId="{1DB34AFF-D252-4DF5-A956-831D9AACBC08}" type="pres">
      <dgm:prSet presAssocID="{62C5780E-D78D-4A78-B4C2-47ADD4018BF6}" presName="sibTrans" presStyleLbl="sibTrans1D1" presStyleIdx="2" presStyleCnt="3"/>
      <dgm:spPr/>
      <dgm:t>
        <a:bodyPr/>
        <a:lstStyle/>
        <a:p>
          <a:endParaRPr lang="tr-TR"/>
        </a:p>
      </dgm:t>
    </dgm:pt>
  </dgm:ptLst>
  <dgm:cxnLst>
    <dgm:cxn modelId="{04A385DE-A4EC-40A0-9B0B-335957222034}" srcId="{B6EE865F-739C-486F-B428-14C21DDB82B1}" destId="{8B9D4261-3293-4CDA-8448-EF7F315FFE37}" srcOrd="0" destOrd="0" parTransId="{333E6497-4ACF-48B9-972A-A8E3AABC064A}" sibTransId="{261ED561-30B6-420D-9FB9-B393F9F87E83}"/>
    <dgm:cxn modelId="{35703006-2086-4F96-95C4-4C30280BF0AF}" type="presOf" srcId="{62C5780E-D78D-4A78-B4C2-47ADD4018BF6}" destId="{1DB34AFF-D252-4DF5-A956-831D9AACBC08}" srcOrd="0" destOrd="0" presId="urn:microsoft.com/office/officeart/2005/8/layout/cycle6"/>
    <dgm:cxn modelId="{FFF2D717-CA0E-41D0-B5D8-093A7C8A91A1}" srcId="{B6EE865F-739C-486F-B428-14C21DDB82B1}" destId="{AE3E98C7-5FB6-457B-9082-7ECFB4AC49BD}" srcOrd="2" destOrd="0" parTransId="{2C38E288-E191-4245-9A39-7186D808B5EE}" sibTransId="{62C5780E-D78D-4A78-B4C2-47ADD4018BF6}"/>
    <dgm:cxn modelId="{8B4755E4-FC87-4D3F-9F8C-067E2C007D6E}" type="presOf" srcId="{8B9D4261-3293-4CDA-8448-EF7F315FFE37}" destId="{C105AF42-80BE-497E-B69E-EC41536708F9}" srcOrd="0" destOrd="0" presId="urn:microsoft.com/office/officeart/2005/8/layout/cycle6"/>
    <dgm:cxn modelId="{9CC77B67-2292-4644-A5D8-1660C30F162F}" type="presOf" srcId="{02994E82-B8E6-4371-81BB-03A9714949E5}" destId="{BFBA1957-9D86-4DE0-8F28-D467CF866564}" srcOrd="0" destOrd="0" presId="urn:microsoft.com/office/officeart/2005/8/layout/cycle6"/>
    <dgm:cxn modelId="{C30C528C-C6C5-435A-9428-D7C5AA40ADD3}" type="presOf" srcId="{9D342F42-D647-4F33-A4DD-A47AF23CE9DD}" destId="{F25C9740-731A-4EC1-9E72-BB022ED09B83}" srcOrd="0" destOrd="0" presId="urn:microsoft.com/office/officeart/2005/8/layout/cycle6"/>
    <dgm:cxn modelId="{F82DF866-670B-41E4-A666-0107056A67A7}" type="presOf" srcId="{B6EE865F-739C-486F-B428-14C21DDB82B1}" destId="{55F81CF6-BBB3-4211-A70F-33A05F9CC2A5}" srcOrd="0" destOrd="0" presId="urn:microsoft.com/office/officeart/2005/8/layout/cycle6"/>
    <dgm:cxn modelId="{D1BA87BC-0953-4F16-83C9-53C98BE6741B}" srcId="{B6EE865F-739C-486F-B428-14C21DDB82B1}" destId="{9D342F42-D647-4F33-A4DD-A47AF23CE9DD}" srcOrd="1" destOrd="0" parTransId="{28344BB2-EBB5-4D62-9F26-4589BFDFEEDF}" sibTransId="{02994E82-B8E6-4371-81BB-03A9714949E5}"/>
    <dgm:cxn modelId="{FE9AB539-7596-4F56-9864-E1A0D950FD69}" type="presOf" srcId="{AE3E98C7-5FB6-457B-9082-7ECFB4AC49BD}" destId="{617C222B-6430-4683-B187-D09ADD3395D3}" srcOrd="0" destOrd="0" presId="urn:microsoft.com/office/officeart/2005/8/layout/cycle6"/>
    <dgm:cxn modelId="{895F4B29-F11E-4B7D-BA78-6077D447EB01}" type="presOf" srcId="{261ED561-30B6-420D-9FB9-B393F9F87E83}" destId="{D3DE421C-29C4-42C7-BF8D-E05302643A1F}" srcOrd="0" destOrd="0" presId="urn:microsoft.com/office/officeart/2005/8/layout/cycle6"/>
    <dgm:cxn modelId="{865E5B44-4F15-465D-BAB2-9AF45322CAC7}" type="presParOf" srcId="{55F81CF6-BBB3-4211-A70F-33A05F9CC2A5}" destId="{C105AF42-80BE-497E-B69E-EC41536708F9}" srcOrd="0" destOrd="0" presId="urn:microsoft.com/office/officeart/2005/8/layout/cycle6"/>
    <dgm:cxn modelId="{69589A24-3392-4C24-9EEC-BE1C85BC58C3}" type="presParOf" srcId="{55F81CF6-BBB3-4211-A70F-33A05F9CC2A5}" destId="{8546FAC3-B975-4F24-B038-FBD85D8D6B92}" srcOrd="1" destOrd="0" presId="urn:microsoft.com/office/officeart/2005/8/layout/cycle6"/>
    <dgm:cxn modelId="{7C27283C-6B95-4CE7-99D5-9F370BCA9FF0}" type="presParOf" srcId="{55F81CF6-BBB3-4211-A70F-33A05F9CC2A5}" destId="{D3DE421C-29C4-42C7-BF8D-E05302643A1F}" srcOrd="2" destOrd="0" presId="urn:microsoft.com/office/officeart/2005/8/layout/cycle6"/>
    <dgm:cxn modelId="{AF1C7E67-12B1-48ED-B01C-245E7ABBC8DB}" type="presParOf" srcId="{55F81CF6-BBB3-4211-A70F-33A05F9CC2A5}" destId="{F25C9740-731A-4EC1-9E72-BB022ED09B83}" srcOrd="3" destOrd="0" presId="urn:microsoft.com/office/officeart/2005/8/layout/cycle6"/>
    <dgm:cxn modelId="{BAF072DE-0A80-42F1-9BA8-D65A5CF6C856}" type="presParOf" srcId="{55F81CF6-BBB3-4211-A70F-33A05F9CC2A5}" destId="{01BF8F20-9410-43EE-AEC8-0B62399A764F}" srcOrd="4" destOrd="0" presId="urn:microsoft.com/office/officeart/2005/8/layout/cycle6"/>
    <dgm:cxn modelId="{545E400A-0B5F-495B-A42D-C502B2551B56}" type="presParOf" srcId="{55F81CF6-BBB3-4211-A70F-33A05F9CC2A5}" destId="{BFBA1957-9D86-4DE0-8F28-D467CF866564}" srcOrd="5" destOrd="0" presId="urn:microsoft.com/office/officeart/2005/8/layout/cycle6"/>
    <dgm:cxn modelId="{0A3DFEE1-BDE9-4A26-957D-EE46814F9F37}" type="presParOf" srcId="{55F81CF6-BBB3-4211-A70F-33A05F9CC2A5}" destId="{617C222B-6430-4683-B187-D09ADD3395D3}" srcOrd="6" destOrd="0" presId="urn:microsoft.com/office/officeart/2005/8/layout/cycle6"/>
    <dgm:cxn modelId="{70EAE3FA-89BD-48A5-8555-3C292E6C9EC0}" type="presParOf" srcId="{55F81CF6-BBB3-4211-A70F-33A05F9CC2A5}" destId="{6CE030A7-7BBD-4AEA-930B-842C903F357E}" srcOrd="7" destOrd="0" presId="urn:microsoft.com/office/officeart/2005/8/layout/cycle6"/>
    <dgm:cxn modelId="{6B0E2EC0-3AB3-4067-8371-11AA9E3EAA10}" type="presParOf" srcId="{55F81CF6-BBB3-4211-A70F-33A05F9CC2A5}" destId="{1DB34AFF-D252-4DF5-A956-831D9AACBC08}" srcOrd="8"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6EE865F-739C-486F-B428-14C21DDB82B1}" type="doc">
      <dgm:prSet loTypeId="urn:microsoft.com/office/officeart/2005/8/layout/cycle6" loCatId="cycle" qsTypeId="urn:microsoft.com/office/officeart/2005/8/quickstyle/3d3" qsCatId="3D" csTypeId="urn:microsoft.com/office/officeart/2005/8/colors/colorful2" csCatId="colorful" phldr="1"/>
      <dgm:spPr/>
      <dgm:t>
        <a:bodyPr/>
        <a:lstStyle/>
        <a:p>
          <a:endParaRPr lang="tr-TR"/>
        </a:p>
      </dgm:t>
    </dgm:pt>
    <dgm:pt modelId="{8B9D4261-3293-4CDA-8448-EF7F315FFE37}">
      <dgm:prSet phldrT="[Metin]"/>
      <dgm:spPr/>
      <dgm:t>
        <a:bodyPr/>
        <a:lstStyle/>
        <a:p>
          <a:r>
            <a:rPr lang="tr-TR" b="1" dirty="0" smtClean="0">
              <a:latin typeface="Verdana" pitchFamily="34" charset="0"/>
              <a:ea typeface="MS Gothic" pitchFamily="49" charset="-128"/>
            </a:rPr>
            <a:t>Çocuğu istismar ortamından en kısa sürede uzaklaştırın</a:t>
          </a:r>
          <a:endParaRPr lang="tr-TR" dirty="0"/>
        </a:p>
      </dgm:t>
    </dgm:pt>
    <dgm:pt modelId="{333E6497-4ACF-48B9-972A-A8E3AABC064A}" type="parTrans" cxnId="{04A385DE-A4EC-40A0-9B0B-335957222034}">
      <dgm:prSet/>
      <dgm:spPr/>
      <dgm:t>
        <a:bodyPr/>
        <a:lstStyle/>
        <a:p>
          <a:endParaRPr lang="tr-TR"/>
        </a:p>
      </dgm:t>
    </dgm:pt>
    <dgm:pt modelId="{261ED561-30B6-420D-9FB9-B393F9F87E83}" type="sibTrans" cxnId="{04A385DE-A4EC-40A0-9B0B-335957222034}">
      <dgm:prSet/>
      <dgm:spPr>
        <a:ln w="25400"/>
      </dgm:spPr>
      <dgm:t>
        <a:bodyPr/>
        <a:lstStyle/>
        <a:p>
          <a:endParaRPr lang="tr-TR"/>
        </a:p>
      </dgm:t>
    </dgm:pt>
    <dgm:pt modelId="{55F81CF6-BBB3-4211-A70F-33A05F9CC2A5}" type="pres">
      <dgm:prSet presAssocID="{B6EE865F-739C-486F-B428-14C21DDB82B1}" presName="cycle" presStyleCnt="0">
        <dgm:presLayoutVars>
          <dgm:dir/>
          <dgm:resizeHandles val="exact"/>
        </dgm:presLayoutVars>
      </dgm:prSet>
      <dgm:spPr/>
      <dgm:t>
        <a:bodyPr/>
        <a:lstStyle/>
        <a:p>
          <a:endParaRPr lang="tr-TR"/>
        </a:p>
      </dgm:t>
    </dgm:pt>
    <dgm:pt modelId="{C105AF42-80BE-497E-B69E-EC41536708F9}" type="pres">
      <dgm:prSet presAssocID="{8B9D4261-3293-4CDA-8448-EF7F315FFE37}" presName="node" presStyleLbl="node1" presStyleIdx="0" presStyleCnt="1" custScaleX="100000" custScaleY="109738" custRadScaleRad="52062" custRadScaleInc="2">
        <dgm:presLayoutVars>
          <dgm:bulletEnabled val="1"/>
        </dgm:presLayoutVars>
      </dgm:prSet>
      <dgm:spPr/>
      <dgm:t>
        <a:bodyPr/>
        <a:lstStyle/>
        <a:p>
          <a:endParaRPr lang="tr-TR"/>
        </a:p>
      </dgm:t>
    </dgm:pt>
  </dgm:ptLst>
  <dgm:cxnLst>
    <dgm:cxn modelId="{CB90AC2F-448A-4D33-AE3A-40E10207DABE}" type="presOf" srcId="{8B9D4261-3293-4CDA-8448-EF7F315FFE37}" destId="{C105AF42-80BE-497E-B69E-EC41536708F9}" srcOrd="0" destOrd="0" presId="urn:microsoft.com/office/officeart/2005/8/layout/cycle6"/>
    <dgm:cxn modelId="{04A385DE-A4EC-40A0-9B0B-335957222034}" srcId="{B6EE865F-739C-486F-B428-14C21DDB82B1}" destId="{8B9D4261-3293-4CDA-8448-EF7F315FFE37}" srcOrd="0" destOrd="0" parTransId="{333E6497-4ACF-48B9-972A-A8E3AABC064A}" sibTransId="{261ED561-30B6-420D-9FB9-B393F9F87E83}"/>
    <dgm:cxn modelId="{0EA75D46-4AF9-4323-8710-DAEA3E002C6C}" type="presOf" srcId="{B6EE865F-739C-486F-B428-14C21DDB82B1}" destId="{55F81CF6-BBB3-4211-A70F-33A05F9CC2A5}" srcOrd="0" destOrd="0" presId="urn:microsoft.com/office/officeart/2005/8/layout/cycle6"/>
    <dgm:cxn modelId="{9EC68A02-9ED9-47B2-96A9-3C016ADD5369}" type="presParOf" srcId="{55F81CF6-BBB3-4211-A70F-33A05F9CC2A5}" destId="{C105AF42-80BE-497E-B69E-EC41536708F9}" srcOrd="0"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6EE865F-739C-486F-B428-14C21DDB82B1}" type="doc">
      <dgm:prSet loTypeId="urn:microsoft.com/office/officeart/2005/8/layout/cycle6" loCatId="cycle" qsTypeId="urn:microsoft.com/office/officeart/2005/8/quickstyle/3d3" qsCatId="3D" csTypeId="urn:microsoft.com/office/officeart/2005/8/colors/accent3_2" csCatId="accent3" phldr="1"/>
      <dgm:spPr/>
      <dgm:t>
        <a:bodyPr/>
        <a:lstStyle/>
        <a:p>
          <a:endParaRPr lang="tr-TR"/>
        </a:p>
      </dgm:t>
    </dgm:pt>
    <dgm:pt modelId="{AE3E98C7-5FB6-457B-9082-7ECFB4AC49BD}">
      <dgm:prSet phldrT="[Metin]"/>
      <dgm:spPr/>
      <dgm:t>
        <a:bodyPr/>
        <a:lstStyle/>
        <a:p>
          <a:r>
            <a:rPr lang="tr-TR" b="1" dirty="0" smtClean="0">
              <a:latin typeface="Verdana" pitchFamily="34" charset="0"/>
              <a:ea typeface="MS Gothic" pitchFamily="49" charset="-128"/>
            </a:rPr>
            <a:t>Çocuğa yardım edin</a:t>
          </a:r>
          <a:endParaRPr lang="tr-TR" dirty="0"/>
        </a:p>
      </dgm:t>
    </dgm:pt>
    <dgm:pt modelId="{2C38E288-E191-4245-9A39-7186D808B5EE}" type="parTrans" cxnId="{FFF2D717-CA0E-41D0-B5D8-093A7C8A91A1}">
      <dgm:prSet/>
      <dgm:spPr/>
      <dgm:t>
        <a:bodyPr/>
        <a:lstStyle/>
        <a:p>
          <a:endParaRPr lang="tr-TR"/>
        </a:p>
      </dgm:t>
    </dgm:pt>
    <dgm:pt modelId="{62C5780E-D78D-4A78-B4C2-47ADD4018BF6}" type="sibTrans" cxnId="{FFF2D717-CA0E-41D0-B5D8-093A7C8A91A1}">
      <dgm:prSet/>
      <dgm:spPr/>
      <dgm:t>
        <a:bodyPr/>
        <a:lstStyle/>
        <a:p>
          <a:endParaRPr lang="tr-TR"/>
        </a:p>
      </dgm:t>
    </dgm:pt>
    <dgm:pt modelId="{55F81CF6-BBB3-4211-A70F-33A05F9CC2A5}" type="pres">
      <dgm:prSet presAssocID="{B6EE865F-739C-486F-B428-14C21DDB82B1}" presName="cycle" presStyleCnt="0">
        <dgm:presLayoutVars>
          <dgm:dir/>
          <dgm:resizeHandles val="exact"/>
        </dgm:presLayoutVars>
      </dgm:prSet>
      <dgm:spPr/>
      <dgm:t>
        <a:bodyPr/>
        <a:lstStyle/>
        <a:p>
          <a:endParaRPr lang="tr-TR"/>
        </a:p>
      </dgm:t>
    </dgm:pt>
    <dgm:pt modelId="{617C222B-6430-4683-B187-D09ADD3395D3}" type="pres">
      <dgm:prSet presAssocID="{AE3E98C7-5FB6-457B-9082-7ECFB4AC49BD}" presName="node" presStyleLbl="node1" presStyleIdx="0" presStyleCnt="1">
        <dgm:presLayoutVars>
          <dgm:bulletEnabled val="1"/>
        </dgm:presLayoutVars>
      </dgm:prSet>
      <dgm:spPr/>
      <dgm:t>
        <a:bodyPr/>
        <a:lstStyle/>
        <a:p>
          <a:endParaRPr lang="tr-TR"/>
        </a:p>
      </dgm:t>
    </dgm:pt>
  </dgm:ptLst>
  <dgm:cxnLst>
    <dgm:cxn modelId="{F6FC2F1C-BB5B-4489-B7D2-7AFC257D1D8F}" type="presOf" srcId="{AE3E98C7-5FB6-457B-9082-7ECFB4AC49BD}" destId="{617C222B-6430-4683-B187-D09ADD3395D3}" srcOrd="0" destOrd="0" presId="urn:microsoft.com/office/officeart/2005/8/layout/cycle6"/>
    <dgm:cxn modelId="{AB03037B-638B-4DE3-B2D0-D984F8DD8AEC}" type="presOf" srcId="{B6EE865F-739C-486F-B428-14C21DDB82B1}" destId="{55F81CF6-BBB3-4211-A70F-33A05F9CC2A5}" srcOrd="0" destOrd="0" presId="urn:microsoft.com/office/officeart/2005/8/layout/cycle6"/>
    <dgm:cxn modelId="{FFF2D717-CA0E-41D0-B5D8-093A7C8A91A1}" srcId="{B6EE865F-739C-486F-B428-14C21DDB82B1}" destId="{AE3E98C7-5FB6-457B-9082-7ECFB4AC49BD}" srcOrd="0" destOrd="0" parTransId="{2C38E288-E191-4245-9A39-7186D808B5EE}" sibTransId="{62C5780E-D78D-4A78-B4C2-47ADD4018BF6}"/>
    <dgm:cxn modelId="{07E3353E-07EB-46F1-BD5D-FEB30C83CBEF}" type="presParOf" srcId="{55F81CF6-BBB3-4211-A70F-33A05F9CC2A5}" destId="{617C222B-6430-4683-B187-D09ADD3395D3}" srcOrd="0"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B13FB9-25CC-4285-BB6E-ABB138ED5EA3}">
      <dsp:nvSpPr>
        <dsp:cNvPr id="0" name=""/>
        <dsp:cNvSpPr/>
      </dsp:nvSpPr>
      <dsp:spPr>
        <a:xfrm>
          <a:off x="2563025" y="1143012"/>
          <a:ext cx="2851516" cy="1049001"/>
        </a:xfrm>
        <a:prstGeom prst="roundRect">
          <a:avLst/>
        </a:prstGeom>
        <a:solidFill>
          <a:schemeClr val="accent1">
            <a:hueOff val="0"/>
            <a:satOff val="0"/>
            <a:lumOff val="0"/>
            <a:alphaOff val="0"/>
          </a:schemeClr>
        </a:solidFill>
        <a:ln>
          <a:noFill/>
        </a:ln>
        <a:effectLst>
          <a:outerShdw blurRad="50800" dist="254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tr-TR" sz="2900" kern="1200" dirty="0" smtClean="0"/>
            <a:t>Fiziksel İstismar</a:t>
          </a:r>
          <a:endParaRPr lang="tr-TR" sz="2900" kern="1200" dirty="0"/>
        </a:p>
      </dsp:txBody>
      <dsp:txXfrm>
        <a:off x="2614233" y="1194220"/>
        <a:ext cx="2749100" cy="946585"/>
      </dsp:txXfrm>
    </dsp:sp>
    <dsp:sp modelId="{FDD19A64-6C39-4C80-BCF1-D84B00CF4E56}">
      <dsp:nvSpPr>
        <dsp:cNvPr id="0" name=""/>
        <dsp:cNvSpPr/>
      </dsp:nvSpPr>
      <dsp:spPr>
        <a:xfrm>
          <a:off x="2563025" y="62886"/>
          <a:ext cx="2851516" cy="1049001"/>
        </a:xfrm>
        <a:prstGeom prst="roundRect">
          <a:avLst/>
        </a:prstGeom>
        <a:solidFill>
          <a:schemeClr val="accent1">
            <a:hueOff val="0"/>
            <a:satOff val="0"/>
            <a:lumOff val="0"/>
            <a:alphaOff val="0"/>
          </a:schemeClr>
        </a:solidFill>
        <a:ln>
          <a:noFill/>
        </a:ln>
        <a:effectLst>
          <a:outerShdw blurRad="50800" dist="254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tr-TR" sz="2900" kern="1200" dirty="0" smtClean="0"/>
            <a:t>Cinsel İstismar</a:t>
          </a:r>
          <a:endParaRPr lang="tr-TR" sz="2900" kern="1200" dirty="0"/>
        </a:p>
      </dsp:txBody>
      <dsp:txXfrm>
        <a:off x="2614233" y="114094"/>
        <a:ext cx="2749100" cy="946585"/>
      </dsp:txXfrm>
    </dsp:sp>
    <dsp:sp modelId="{6A3C2917-C910-453A-87AD-D9DFA3C24787}">
      <dsp:nvSpPr>
        <dsp:cNvPr id="0" name=""/>
        <dsp:cNvSpPr/>
      </dsp:nvSpPr>
      <dsp:spPr>
        <a:xfrm>
          <a:off x="2534681" y="2205084"/>
          <a:ext cx="2851516" cy="1049001"/>
        </a:xfrm>
        <a:prstGeom prst="roundRect">
          <a:avLst/>
        </a:prstGeom>
        <a:solidFill>
          <a:schemeClr val="accent1">
            <a:hueOff val="0"/>
            <a:satOff val="0"/>
            <a:lumOff val="0"/>
            <a:alphaOff val="0"/>
          </a:schemeClr>
        </a:solidFill>
        <a:ln>
          <a:noFill/>
        </a:ln>
        <a:effectLst>
          <a:outerShdw blurRad="50800" dist="254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tr-TR" sz="2900" kern="1200" dirty="0" smtClean="0"/>
            <a:t>Duygusal İstismar</a:t>
          </a:r>
          <a:endParaRPr lang="tr-TR" sz="2900" kern="1200" dirty="0"/>
        </a:p>
      </dsp:txBody>
      <dsp:txXfrm>
        <a:off x="2585889" y="2256292"/>
        <a:ext cx="2749100" cy="946585"/>
      </dsp:txXfrm>
    </dsp:sp>
    <dsp:sp modelId="{979697C7-E99E-4482-8F41-64156BA665DB}">
      <dsp:nvSpPr>
        <dsp:cNvPr id="0" name=""/>
        <dsp:cNvSpPr/>
      </dsp:nvSpPr>
      <dsp:spPr>
        <a:xfrm>
          <a:off x="2534681" y="3306535"/>
          <a:ext cx="2851516" cy="1049001"/>
        </a:xfrm>
        <a:prstGeom prst="roundRect">
          <a:avLst/>
        </a:prstGeom>
        <a:solidFill>
          <a:schemeClr val="accent1">
            <a:hueOff val="0"/>
            <a:satOff val="0"/>
            <a:lumOff val="0"/>
            <a:alphaOff val="0"/>
          </a:schemeClr>
        </a:solidFill>
        <a:ln>
          <a:noFill/>
        </a:ln>
        <a:effectLst>
          <a:outerShdw blurRad="50800" dist="254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tr-TR" sz="2900" kern="1200" dirty="0" smtClean="0"/>
            <a:t>İhmal</a:t>
          </a:r>
          <a:endParaRPr lang="tr-TR" sz="2900" kern="1200" dirty="0"/>
        </a:p>
      </dsp:txBody>
      <dsp:txXfrm>
        <a:off x="2585889" y="3357743"/>
        <a:ext cx="2749100" cy="94658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7C222B-6430-4683-B187-D09ADD3395D3}">
      <dsp:nvSpPr>
        <dsp:cNvPr id="0" name=""/>
        <dsp:cNvSpPr/>
      </dsp:nvSpPr>
      <dsp:spPr>
        <a:xfrm>
          <a:off x="0" y="0"/>
          <a:ext cx="2664295" cy="1731792"/>
        </a:xfrm>
        <a:prstGeom prst="roundRect">
          <a:avLst/>
        </a:prstGeom>
        <a:solidFill>
          <a:schemeClr val="accent5">
            <a:lumMod val="75000"/>
          </a:schemeClr>
        </a:solidFill>
        <a:ln>
          <a:noFill/>
        </a:ln>
        <a:effectLst>
          <a:outerShdw blurRad="50800" dist="254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tr-TR" sz="3000" b="1" kern="1200" dirty="0" smtClean="0">
              <a:latin typeface="Verdana" pitchFamily="34" charset="0"/>
              <a:ea typeface="MS Gothic" pitchFamily="49" charset="-128"/>
            </a:rPr>
            <a:t>Bildirimde bulunun</a:t>
          </a:r>
          <a:endParaRPr lang="tr-TR" sz="3000" kern="1200" dirty="0"/>
        </a:p>
      </dsp:txBody>
      <dsp:txXfrm>
        <a:off x="84539" y="84539"/>
        <a:ext cx="2495217" cy="15627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3EEC56-4206-4CEC-BD72-A7482BFCDAF6}">
      <dsp:nvSpPr>
        <dsp:cNvPr id="0" name=""/>
        <dsp:cNvSpPr/>
      </dsp:nvSpPr>
      <dsp:spPr>
        <a:xfrm rot="5400000">
          <a:off x="3588328" y="-134687"/>
          <a:ext cx="3987462" cy="5253703"/>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l" defTabSz="1200150">
            <a:lnSpc>
              <a:spcPct val="90000"/>
            </a:lnSpc>
            <a:spcBef>
              <a:spcPct val="0"/>
            </a:spcBef>
            <a:spcAft>
              <a:spcPct val="15000"/>
            </a:spcAft>
            <a:buChar char="••"/>
          </a:pPr>
          <a:r>
            <a:rPr lang="tr-TR" sz="2700" kern="1200" dirty="0" smtClean="0"/>
            <a:t>Çocuğun tam olarak anlayamadığı,  onay vermesinin mümkün olamayacağı,  gelişimsel olarak hazır olmadığı ya da  toplumun yasalarına, sosyal normlarına aykırı olacak şekilde bir cinsel etkinliğe dahil edilmesidir. </a:t>
          </a:r>
          <a:endParaRPr lang="tr-TR" sz="2700" kern="1200" dirty="0"/>
        </a:p>
      </dsp:txBody>
      <dsp:txXfrm rot="-5400000">
        <a:off x="2955208" y="693085"/>
        <a:ext cx="5059051" cy="3598158"/>
      </dsp:txXfrm>
    </dsp:sp>
    <dsp:sp modelId="{7EB13FB9-25CC-4285-BB6E-ABB138ED5EA3}">
      <dsp:nvSpPr>
        <dsp:cNvPr id="0" name=""/>
        <dsp:cNvSpPr/>
      </dsp:nvSpPr>
      <dsp:spPr>
        <a:xfrm>
          <a:off x="0" y="0"/>
          <a:ext cx="2955208" cy="4984328"/>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1930" tIns="100965" rIns="201930" bIns="100965" numCol="1" spcCol="1270" anchor="ctr" anchorCtr="0">
          <a:noAutofit/>
        </a:bodyPr>
        <a:lstStyle/>
        <a:p>
          <a:pPr lvl="0" algn="ctr" defTabSz="2355850">
            <a:lnSpc>
              <a:spcPct val="90000"/>
            </a:lnSpc>
            <a:spcBef>
              <a:spcPct val="0"/>
            </a:spcBef>
            <a:spcAft>
              <a:spcPct val="35000"/>
            </a:spcAft>
          </a:pPr>
          <a:r>
            <a:rPr lang="tr-TR" sz="5300" kern="1200" dirty="0" smtClean="0"/>
            <a:t>Cinsel İstismar</a:t>
          </a:r>
          <a:endParaRPr lang="tr-TR" sz="5300" kern="1200" dirty="0"/>
        </a:p>
      </dsp:txBody>
      <dsp:txXfrm>
        <a:off x="144261" y="144261"/>
        <a:ext cx="2666686" cy="469580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3EEC56-4206-4CEC-BD72-A7482BFCDAF6}">
      <dsp:nvSpPr>
        <dsp:cNvPr id="0" name=""/>
        <dsp:cNvSpPr/>
      </dsp:nvSpPr>
      <dsp:spPr>
        <a:xfrm rot="5400000">
          <a:off x="3588328" y="-134687"/>
          <a:ext cx="3987462" cy="5253703"/>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66675" rIns="133350" bIns="66675" numCol="1" spcCol="1270" anchor="ctr" anchorCtr="0">
          <a:noAutofit/>
        </a:bodyPr>
        <a:lstStyle/>
        <a:p>
          <a:pPr marL="285750" lvl="1" indent="-285750" algn="l" defTabSz="1555750">
            <a:lnSpc>
              <a:spcPct val="90000"/>
            </a:lnSpc>
            <a:spcBef>
              <a:spcPct val="0"/>
            </a:spcBef>
            <a:spcAft>
              <a:spcPct val="15000"/>
            </a:spcAft>
            <a:buChar char="••"/>
          </a:pPr>
          <a:r>
            <a:rPr lang="tr-TR" sz="3500" kern="1200" dirty="0" smtClean="0"/>
            <a:t>Çocuğa karşı; sağlığına, yaşamına, gelişimine veya onuruna zarar veren ya da zarar verebilme olasılığı yüksek,  kasıtlı fiziksel güç kullanılmasıdır.</a:t>
          </a:r>
          <a:endParaRPr lang="tr-TR" sz="3500" kern="1200" dirty="0"/>
        </a:p>
      </dsp:txBody>
      <dsp:txXfrm rot="-5400000">
        <a:off x="2955208" y="693085"/>
        <a:ext cx="5059051" cy="3598158"/>
      </dsp:txXfrm>
    </dsp:sp>
    <dsp:sp modelId="{7EB13FB9-25CC-4285-BB6E-ABB138ED5EA3}">
      <dsp:nvSpPr>
        <dsp:cNvPr id="0" name=""/>
        <dsp:cNvSpPr/>
      </dsp:nvSpPr>
      <dsp:spPr>
        <a:xfrm>
          <a:off x="0" y="0"/>
          <a:ext cx="2955208" cy="4984328"/>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1930" tIns="100965" rIns="201930" bIns="100965" numCol="1" spcCol="1270" anchor="ctr" anchorCtr="0">
          <a:noAutofit/>
        </a:bodyPr>
        <a:lstStyle/>
        <a:p>
          <a:pPr lvl="0" algn="ctr" defTabSz="2355850">
            <a:lnSpc>
              <a:spcPct val="90000"/>
            </a:lnSpc>
            <a:spcBef>
              <a:spcPct val="0"/>
            </a:spcBef>
            <a:spcAft>
              <a:spcPct val="35000"/>
            </a:spcAft>
          </a:pPr>
          <a:r>
            <a:rPr lang="tr-TR" sz="5300" kern="1200" dirty="0" smtClean="0"/>
            <a:t>Fiziksel İstismar</a:t>
          </a:r>
          <a:endParaRPr lang="tr-TR" sz="5300" kern="1200" dirty="0"/>
        </a:p>
      </dsp:txBody>
      <dsp:txXfrm>
        <a:off x="144261" y="144261"/>
        <a:ext cx="2666686" cy="469580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3EEC56-4206-4CEC-BD72-A7482BFCDAF6}">
      <dsp:nvSpPr>
        <dsp:cNvPr id="0" name=""/>
        <dsp:cNvSpPr/>
      </dsp:nvSpPr>
      <dsp:spPr>
        <a:xfrm rot="5400000">
          <a:off x="3588328" y="-134687"/>
          <a:ext cx="3987462" cy="5253703"/>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43815" rIns="87630" bIns="43815" numCol="1" spcCol="1270" anchor="ctr" anchorCtr="0">
          <a:noAutofit/>
        </a:bodyPr>
        <a:lstStyle/>
        <a:p>
          <a:pPr marL="228600" lvl="1" indent="-228600" algn="l" defTabSz="1022350">
            <a:lnSpc>
              <a:spcPct val="90000"/>
            </a:lnSpc>
            <a:spcBef>
              <a:spcPct val="0"/>
            </a:spcBef>
            <a:spcAft>
              <a:spcPct val="15000"/>
            </a:spcAft>
            <a:buChar char="••"/>
          </a:pPr>
          <a:r>
            <a:rPr lang="tr-TR" sz="2300" kern="1200" dirty="0" smtClean="0"/>
            <a:t>Ebeveyn yada çocukla ilgili kişilerin davranışları ya da sözleriyle çocuğun ruh sağlığını bozacak etkide bulunması ve çocuğun bu nedenle büyüme gelişme ve ruh sağlığı açısından </a:t>
          </a:r>
          <a:r>
            <a:rPr lang="en-US" sz="2300" kern="1200" dirty="0" err="1" smtClean="0"/>
            <a:t>genetik</a:t>
          </a:r>
          <a:r>
            <a:rPr lang="en-US" sz="2300" kern="1200" dirty="0" smtClean="0"/>
            <a:t> </a:t>
          </a:r>
          <a:r>
            <a:rPr lang="en-US" sz="2300" kern="1200" dirty="0" err="1" smtClean="0"/>
            <a:t>kapasitesine</a:t>
          </a:r>
          <a:r>
            <a:rPr lang="en-US" sz="2300" kern="1200" dirty="0" smtClean="0"/>
            <a:t> </a:t>
          </a:r>
          <a:r>
            <a:rPr lang="en-US" sz="2300" kern="1200" dirty="0" err="1" smtClean="0"/>
            <a:t>ula</a:t>
          </a:r>
          <a:r>
            <a:rPr lang="tr-TR" sz="2300" kern="1200" dirty="0" smtClean="0"/>
            <a:t>şmasının </a:t>
          </a:r>
          <a:r>
            <a:rPr lang="en-US" sz="2300" kern="1200" dirty="0" err="1" smtClean="0"/>
            <a:t>engellenmesidir</a:t>
          </a:r>
          <a:r>
            <a:rPr lang="en-US" sz="2300" kern="1200" dirty="0" smtClean="0"/>
            <a:t>. </a:t>
          </a:r>
          <a:r>
            <a:rPr lang="tr-TR" sz="2300" kern="1200" dirty="0" smtClean="0"/>
            <a:t>Bu durum bir süreç içinde, pek çok defalar tekrarlanabileceği gibi, tek bir seferde de gerçekleşebilir.  </a:t>
          </a:r>
          <a:endParaRPr lang="tr-TR" sz="2300" kern="1200" dirty="0"/>
        </a:p>
      </dsp:txBody>
      <dsp:txXfrm rot="-5400000">
        <a:off x="2955208" y="693085"/>
        <a:ext cx="5059051" cy="3598158"/>
      </dsp:txXfrm>
    </dsp:sp>
    <dsp:sp modelId="{7EB13FB9-25CC-4285-BB6E-ABB138ED5EA3}">
      <dsp:nvSpPr>
        <dsp:cNvPr id="0" name=""/>
        <dsp:cNvSpPr/>
      </dsp:nvSpPr>
      <dsp:spPr>
        <a:xfrm>
          <a:off x="0" y="0"/>
          <a:ext cx="2955208" cy="4984328"/>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89535" rIns="179070" bIns="89535" numCol="1" spcCol="1270" anchor="ctr" anchorCtr="0">
          <a:noAutofit/>
        </a:bodyPr>
        <a:lstStyle/>
        <a:p>
          <a:pPr lvl="0" algn="ctr" defTabSz="2089150">
            <a:lnSpc>
              <a:spcPct val="90000"/>
            </a:lnSpc>
            <a:spcBef>
              <a:spcPct val="0"/>
            </a:spcBef>
            <a:spcAft>
              <a:spcPct val="35000"/>
            </a:spcAft>
          </a:pPr>
          <a:r>
            <a:rPr lang="tr-TR" sz="4700" kern="1200" dirty="0" smtClean="0"/>
            <a:t>Duygusal İstismar</a:t>
          </a:r>
          <a:endParaRPr lang="tr-TR" sz="4700" kern="1200" dirty="0"/>
        </a:p>
      </dsp:txBody>
      <dsp:txXfrm>
        <a:off x="144261" y="144261"/>
        <a:ext cx="2666686" cy="469580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3EEC56-4206-4CEC-BD72-A7482BFCDAF6}">
      <dsp:nvSpPr>
        <dsp:cNvPr id="0" name=""/>
        <dsp:cNvSpPr/>
      </dsp:nvSpPr>
      <dsp:spPr>
        <a:xfrm rot="5400000">
          <a:off x="3522575" y="-261130"/>
          <a:ext cx="3987462" cy="5253703"/>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45720" rIns="91440" bIns="45720" numCol="1" spcCol="1270" anchor="ctr" anchorCtr="0">
          <a:noAutofit/>
        </a:bodyPr>
        <a:lstStyle/>
        <a:p>
          <a:pPr marL="228600" lvl="1" indent="-228600" algn="l" defTabSz="1066800">
            <a:lnSpc>
              <a:spcPct val="90000"/>
            </a:lnSpc>
            <a:spcBef>
              <a:spcPct val="0"/>
            </a:spcBef>
            <a:spcAft>
              <a:spcPct val="15000"/>
            </a:spcAft>
            <a:buChar char="••"/>
          </a:pPr>
          <a:r>
            <a:rPr lang="en-GB" sz="2400" b="0" kern="1200" dirty="0" smtClean="0">
              <a:solidFill>
                <a:schemeClr val="tx1"/>
              </a:solidFill>
              <a:effectLst/>
              <a:latin typeface="+mn-lt"/>
            </a:rPr>
            <a:t>Çocuğa bakmakla </a:t>
          </a:r>
          <a:r>
            <a:rPr lang="en-GB" sz="2400" b="0" kern="1200" dirty="0" err="1" smtClean="0">
              <a:solidFill>
                <a:schemeClr val="tx1"/>
              </a:solidFill>
              <a:effectLst/>
              <a:latin typeface="+mn-lt"/>
            </a:rPr>
            <a:t>yükümlü</a:t>
          </a:r>
          <a:r>
            <a:rPr lang="en-GB" sz="2400" b="0" kern="1200" dirty="0" smtClean="0">
              <a:solidFill>
                <a:schemeClr val="tx1"/>
              </a:solidFill>
              <a:effectLst/>
              <a:latin typeface="+mn-lt"/>
            </a:rPr>
            <a:t> </a:t>
          </a:r>
          <a:r>
            <a:rPr lang="tr-TR" sz="2400" b="0" kern="1200" dirty="0" smtClean="0">
              <a:solidFill>
                <a:schemeClr val="tx1"/>
              </a:solidFill>
              <a:effectLst/>
              <a:latin typeface="+mn-lt"/>
            </a:rPr>
            <a:t> </a:t>
          </a:r>
          <a:r>
            <a:rPr lang="en-GB" sz="2400" b="0" kern="1200" dirty="0" err="1" smtClean="0">
              <a:solidFill>
                <a:schemeClr val="tx1"/>
              </a:solidFill>
              <a:effectLst/>
              <a:latin typeface="+mn-lt"/>
            </a:rPr>
            <a:t>kimseler</a:t>
          </a:r>
          <a:r>
            <a:rPr lang="tr-TR" sz="2400" b="0" kern="1200" dirty="0" smtClean="0">
              <a:solidFill>
                <a:schemeClr val="tx1"/>
              </a:solidFill>
              <a:effectLst/>
              <a:latin typeface="+mn-lt"/>
            </a:rPr>
            <a:t>in</a:t>
          </a:r>
          <a:r>
            <a:rPr lang="en-GB" sz="2400" b="0" kern="1200" dirty="0" smtClean="0">
              <a:solidFill>
                <a:schemeClr val="tx1"/>
              </a:solidFill>
              <a:effectLst/>
              <a:latin typeface="+mn-lt"/>
            </a:rPr>
            <a:t>; </a:t>
          </a:r>
          <a:r>
            <a:rPr lang="en-GB" sz="2400" b="0" kern="1200" dirty="0" err="1" smtClean="0">
              <a:solidFill>
                <a:schemeClr val="tx1"/>
              </a:solidFill>
              <a:effectLst/>
              <a:latin typeface="+mn-lt"/>
            </a:rPr>
            <a:t>Çocuğun</a:t>
          </a:r>
          <a:r>
            <a:rPr lang="en-GB" sz="2400" b="0" kern="1200" dirty="0" smtClean="0">
              <a:solidFill>
                <a:schemeClr val="tx1"/>
              </a:solidFill>
              <a:effectLst/>
              <a:latin typeface="+mn-lt"/>
            </a:rPr>
            <a:t> </a:t>
          </a:r>
          <a:r>
            <a:rPr lang="en-GB" sz="2400" b="0" kern="1200" dirty="0" err="1" smtClean="0">
              <a:solidFill>
                <a:schemeClr val="tx1"/>
              </a:solidFill>
              <a:effectLst/>
              <a:latin typeface="+mn-lt"/>
            </a:rPr>
            <a:t>beslenme</a:t>
          </a:r>
          <a:r>
            <a:rPr lang="en-GB" sz="2400" b="0" kern="1200" dirty="0" smtClean="0">
              <a:solidFill>
                <a:schemeClr val="tx1"/>
              </a:solidFill>
              <a:effectLst/>
              <a:latin typeface="+mn-lt"/>
            </a:rPr>
            <a:t>, </a:t>
          </a:r>
          <a:r>
            <a:rPr lang="en-GB" sz="2400" b="0" kern="1200" dirty="0" err="1" smtClean="0">
              <a:solidFill>
                <a:schemeClr val="tx1"/>
              </a:solidFill>
              <a:effectLst/>
              <a:latin typeface="+mn-lt"/>
            </a:rPr>
            <a:t>giyinme</a:t>
          </a:r>
          <a:r>
            <a:rPr lang="en-GB" sz="2400" b="0" kern="1200" dirty="0" smtClean="0">
              <a:solidFill>
                <a:schemeClr val="tx1"/>
              </a:solidFill>
              <a:effectLst/>
              <a:latin typeface="+mn-lt"/>
            </a:rPr>
            <a:t>, </a:t>
          </a:r>
          <a:r>
            <a:rPr lang="en-GB" sz="2400" b="0" kern="1200" dirty="0" err="1" smtClean="0">
              <a:solidFill>
                <a:schemeClr val="tx1"/>
              </a:solidFill>
              <a:effectLst/>
              <a:latin typeface="+mn-lt"/>
            </a:rPr>
            <a:t>barınma</a:t>
          </a:r>
          <a:r>
            <a:rPr lang="en-GB" sz="2400" b="0" kern="1200" dirty="0" smtClean="0">
              <a:solidFill>
                <a:schemeClr val="tx1"/>
              </a:solidFill>
              <a:effectLst/>
              <a:latin typeface="+mn-lt"/>
            </a:rPr>
            <a:t>, </a:t>
          </a:r>
          <a:r>
            <a:rPr lang="en-GB" sz="2400" b="0" kern="1200" dirty="0" err="1" smtClean="0">
              <a:solidFill>
                <a:schemeClr val="tx1"/>
              </a:solidFill>
              <a:effectLst/>
              <a:latin typeface="+mn-lt"/>
            </a:rPr>
            <a:t>eğitim</a:t>
          </a:r>
          <a:r>
            <a:rPr lang="en-GB" sz="2400" b="0" kern="1200" dirty="0" smtClean="0">
              <a:solidFill>
                <a:schemeClr val="tx1"/>
              </a:solidFill>
              <a:effectLst/>
              <a:latin typeface="+mn-lt"/>
            </a:rPr>
            <a:t>, </a:t>
          </a:r>
          <a:r>
            <a:rPr lang="en-GB" sz="2400" b="0" kern="1200" dirty="0" err="1" smtClean="0">
              <a:solidFill>
                <a:schemeClr val="tx1"/>
              </a:solidFill>
              <a:effectLst/>
              <a:latin typeface="+mn-lt"/>
            </a:rPr>
            <a:t>sağlık</a:t>
          </a:r>
          <a:r>
            <a:rPr lang="tr-TR" sz="2400" b="0" kern="1200" dirty="0" smtClean="0">
              <a:solidFill>
                <a:schemeClr val="tx1"/>
              </a:solidFill>
              <a:effectLst/>
              <a:latin typeface="+mn-lt"/>
            </a:rPr>
            <a:t>, diş sağlığı</a:t>
          </a:r>
          <a:r>
            <a:rPr lang="en-GB" sz="2400" b="0" kern="1200" dirty="0" smtClean="0">
              <a:solidFill>
                <a:schemeClr val="tx1"/>
              </a:solidFill>
              <a:effectLst/>
              <a:latin typeface="+mn-lt"/>
            </a:rPr>
            <a:t> </a:t>
          </a:r>
          <a:r>
            <a:rPr lang="en-GB" sz="2400" b="0" kern="1200" dirty="0" err="1" smtClean="0">
              <a:solidFill>
                <a:schemeClr val="tx1"/>
              </a:solidFill>
              <a:effectLst/>
              <a:latin typeface="+mn-lt"/>
            </a:rPr>
            <a:t>ve</a:t>
          </a:r>
          <a:r>
            <a:rPr lang="en-GB" sz="2400" b="0" kern="1200" dirty="0" smtClean="0">
              <a:solidFill>
                <a:schemeClr val="tx1"/>
              </a:solidFill>
              <a:effectLst/>
              <a:latin typeface="+mn-lt"/>
            </a:rPr>
            <a:t> </a:t>
          </a:r>
          <a:r>
            <a:rPr lang="en-GB" sz="2400" b="0" kern="1200" dirty="0" err="1" smtClean="0">
              <a:solidFill>
                <a:schemeClr val="tx1"/>
              </a:solidFill>
              <a:effectLst/>
              <a:latin typeface="+mn-lt"/>
            </a:rPr>
            <a:t>sevgi</a:t>
          </a:r>
          <a:r>
            <a:rPr lang="en-GB" sz="2400" b="0" kern="1200" dirty="0" smtClean="0">
              <a:solidFill>
                <a:schemeClr val="tx1"/>
              </a:solidFill>
              <a:effectLst/>
              <a:latin typeface="+mn-lt"/>
            </a:rPr>
            <a:t> </a:t>
          </a:r>
          <a:r>
            <a:rPr lang="en-GB" sz="2400" b="0" kern="1200" dirty="0" err="1" smtClean="0">
              <a:solidFill>
                <a:schemeClr val="tx1"/>
              </a:solidFill>
              <a:effectLst/>
              <a:latin typeface="+mn-lt"/>
            </a:rPr>
            <a:t>gibi</a:t>
          </a:r>
          <a:r>
            <a:rPr lang="en-GB" sz="2400" b="0" kern="1200" dirty="0" smtClean="0">
              <a:solidFill>
                <a:schemeClr val="tx1"/>
              </a:solidFill>
              <a:effectLst/>
              <a:latin typeface="+mn-lt"/>
            </a:rPr>
            <a:t> </a:t>
          </a:r>
          <a:r>
            <a:rPr lang="en-GB" sz="2400" b="0" kern="1200" dirty="0" err="1" smtClean="0">
              <a:solidFill>
                <a:schemeClr val="tx1"/>
              </a:solidFill>
              <a:effectLst/>
              <a:latin typeface="+mn-lt"/>
            </a:rPr>
            <a:t>temel</a:t>
          </a:r>
          <a:r>
            <a:rPr lang="en-GB" sz="2400" b="0" kern="1200" dirty="0" smtClean="0">
              <a:solidFill>
                <a:schemeClr val="tx1"/>
              </a:solidFill>
              <a:effectLst/>
              <a:latin typeface="+mn-lt"/>
            </a:rPr>
            <a:t> </a:t>
          </a:r>
          <a:r>
            <a:rPr lang="en-GB" sz="2400" b="0" kern="1200" dirty="0" err="1" smtClean="0">
              <a:solidFill>
                <a:schemeClr val="tx1"/>
              </a:solidFill>
              <a:effectLst/>
              <a:latin typeface="+mn-lt"/>
            </a:rPr>
            <a:t>gereksinimlerini</a:t>
          </a:r>
          <a:r>
            <a:rPr lang="en-GB" sz="2400" b="0" kern="1200" dirty="0" smtClean="0">
              <a:solidFill>
                <a:schemeClr val="tx1"/>
              </a:solidFill>
              <a:effectLst/>
              <a:latin typeface="+mn-lt"/>
            </a:rPr>
            <a:t> </a:t>
          </a:r>
          <a:r>
            <a:rPr lang="en-GB" sz="2400" b="0" kern="1200" dirty="0" err="1" smtClean="0">
              <a:solidFill>
                <a:schemeClr val="tx1"/>
              </a:solidFill>
              <a:effectLst/>
              <a:latin typeface="+mn-lt"/>
            </a:rPr>
            <a:t>karşılamada</a:t>
          </a:r>
          <a:r>
            <a:rPr lang="en-GB" sz="2400" b="0" kern="1200" dirty="0" smtClean="0">
              <a:solidFill>
                <a:schemeClr val="tx1"/>
              </a:solidFill>
              <a:effectLst/>
              <a:latin typeface="+mn-lt"/>
            </a:rPr>
            <a:t> </a:t>
          </a:r>
          <a:r>
            <a:rPr lang="en-GB" sz="2400" b="0" kern="1200" dirty="0" err="1" smtClean="0">
              <a:solidFill>
                <a:schemeClr val="tx1"/>
              </a:solidFill>
              <a:effectLst/>
              <a:latin typeface="+mn-lt"/>
            </a:rPr>
            <a:t>ihmal</a:t>
          </a:r>
          <a:r>
            <a:rPr lang="en-GB" sz="2400" b="0" kern="1200" dirty="0" smtClean="0">
              <a:solidFill>
                <a:schemeClr val="tx1"/>
              </a:solidFill>
              <a:effectLst/>
              <a:latin typeface="+mn-lt"/>
            </a:rPr>
            <a:t> </a:t>
          </a:r>
          <a:r>
            <a:rPr lang="en-GB" sz="2400" b="0" kern="1200" dirty="0" err="1" smtClean="0">
              <a:solidFill>
                <a:schemeClr val="tx1"/>
              </a:solidFill>
              <a:effectLst/>
              <a:latin typeface="+mn-lt"/>
            </a:rPr>
            <a:t>göster</a:t>
          </a:r>
          <a:r>
            <a:rPr lang="tr-TR" sz="2400" b="0" kern="1200" dirty="0" err="1" smtClean="0">
              <a:solidFill>
                <a:schemeClr val="tx1"/>
              </a:solidFill>
              <a:effectLst/>
              <a:latin typeface="+mn-lt"/>
            </a:rPr>
            <a:t>mesi</a:t>
          </a:r>
          <a:r>
            <a:rPr lang="en-GB" sz="2400" b="0" kern="1200" dirty="0" smtClean="0">
              <a:solidFill>
                <a:schemeClr val="tx1"/>
              </a:solidFill>
              <a:effectLst/>
              <a:latin typeface="+mn-lt"/>
            </a:rPr>
            <a:t>... </a:t>
          </a:r>
          <a:endParaRPr lang="tr-TR" sz="2400" b="0" kern="1200" dirty="0">
            <a:solidFill>
              <a:schemeClr val="tx1"/>
            </a:solidFill>
            <a:effectLst/>
            <a:latin typeface="+mn-lt"/>
          </a:endParaRPr>
        </a:p>
        <a:p>
          <a:pPr marL="228600" lvl="1" indent="-228600" algn="l" defTabSz="1066800">
            <a:lnSpc>
              <a:spcPct val="90000"/>
            </a:lnSpc>
            <a:spcBef>
              <a:spcPct val="0"/>
            </a:spcBef>
            <a:spcAft>
              <a:spcPct val="15000"/>
            </a:spcAft>
            <a:buChar char="••"/>
          </a:pPr>
          <a:r>
            <a:rPr lang="en-GB" sz="2400" b="0" kern="1200" dirty="0" err="1" smtClean="0">
              <a:solidFill>
                <a:schemeClr val="tx1"/>
              </a:solidFill>
              <a:effectLst/>
              <a:latin typeface="+mn-lt"/>
            </a:rPr>
            <a:t>Çocuğun</a:t>
          </a:r>
          <a:r>
            <a:rPr lang="en-GB" sz="2400" b="0" kern="1200" dirty="0" smtClean="0">
              <a:solidFill>
                <a:schemeClr val="tx1"/>
              </a:solidFill>
              <a:effectLst/>
              <a:latin typeface="+mn-lt"/>
            </a:rPr>
            <a:t> </a:t>
          </a:r>
          <a:r>
            <a:rPr lang="en-GB" sz="2400" b="0" kern="1200" dirty="0" err="1" smtClean="0">
              <a:solidFill>
                <a:schemeClr val="tx1"/>
              </a:solidFill>
              <a:effectLst/>
              <a:latin typeface="+mn-lt"/>
            </a:rPr>
            <a:t>beden</a:t>
          </a:r>
          <a:r>
            <a:rPr lang="en-GB" sz="2400" b="0" kern="1200" dirty="0" smtClean="0">
              <a:solidFill>
                <a:schemeClr val="tx1"/>
              </a:solidFill>
              <a:effectLst/>
              <a:latin typeface="+mn-lt"/>
            </a:rPr>
            <a:t> </a:t>
          </a:r>
          <a:r>
            <a:rPr lang="en-GB" sz="2400" b="0" kern="1200" dirty="0" err="1" smtClean="0">
              <a:solidFill>
                <a:schemeClr val="tx1"/>
              </a:solidFill>
              <a:effectLst/>
              <a:latin typeface="+mn-lt"/>
            </a:rPr>
            <a:t>ve</a:t>
          </a:r>
          <a:r>
            <a:rPr lang="en-GB" sz="2400" b="0" kern="1200" dirty="0" smtClean="0">
              <a:solidFill>
                <a:schemeClr val="tx1"/>
              </a:solidFill>
              <a:effectLst/>
              <a:latin typeface="+mn-lt"/>
            </a:rPr>
            <a:t> </a:t>
          </a:r>
          <a:r>
            <a:rPr lang="en-GB" sz="2400" b="0" kern="1200" dirty="0" err="1" smtClean="0">
              <a:solidFill>
                <a:schemeClr val="tx1"/>
              </a:solidFill>
              <a:effectLst/>
              <a:latin typeface="+mn-lt"/>
            </a:rPr>
            <a:t>ruh</a:t>
          </a:r>
          <a:r>
            <a:rPr lang="en-GB" sz="2400" b="0" kern="1200" dirty="0" smtClean="0">
              <a:solidFill>
                <a:schemeClr val="tx1"/>
              </a:solidFill>
              <a:effectLst/>
              <a:latin typeface="+mn-lt"/>
            </a:rPr>
            <a:t> </a:t>
          </a:r>
          <a:r>
            <a:rPr lang="en-GB" sz="2400" b="0" kern="1200" dirty="0" err="1" smtClean="0">
              <a:solidFill>
                <a:schemeClr val="tx1"/>
              </a:solidFill>
              <a:effectLst/>
              <a:latin typeface="+mn-lt"/>
            </a:rPr>
            <a:t>sağlığının</a:t>
          </a:r>
          <a:r>
            <a:rPr lang="en-GB" sz="2400" b="0" kern="1200" dirty="0" smtClean="0">
              <a:solidFill>
                <a:schemeClr val="tx1"/>
              </a:solidFill>
              <a:effectLst/>
              <a:latin typeface="+mn-lt"/>
            </a:rPr>
            <a:t> </a:t>
          </a:r>
          <a:r>
            <a:rPr lang="en-GB" sz="2400" b="0" kern="1200" dirty="0" err="1" smtClean="0">
              <a:solidFill>
                <a:schemeClr val="tx1"/>
              </a:solidFill>
              <a:effectLst/>
              <a:latin typeface="+mn-lt"/>
            </a:rPr>
            <a:t>veya</a:t>
          </a:r>
          <a:r>
            <a:rPr lang="en-GB" sz="2400" b="0" kern="1200" dirty="0" smtClean="0">
              <a:solidFill>
                <a:schemeClr val="tx1"/>
              </a:solidFill>
              <a:effectLst/>
              <a:latin typeface="+mn-lt"/>
            </a:rPr>
            <a:t>  </a:t>
          </a:r>
          <a:r>
            <a:rPr lang="en-GB" sz="2400" b="0" kern="1200" dirty="0" err="1" smtClean="0">
              <a:solidFill>
                <a:schemeClr val="tx1"/>
              </a:solidFill>
              <a:effectLst/>
              <a:latin typeface="+mn-lt"/>
            </a:rPr>
            <a:t>bedensel</a:t>
          </a:r>
          <a:r>
            <a:rPr lang="en-GB" sz="2400" b="0" kern="1200" dirty="0" smtClean="0">
              <a:solidFill>
                <a:schemeClr val="tx1"/>
              </a:solidFill>
              <a:effectLst/>
              <a:latin typeface="+mn-lt"/>
            </a:rPr>
            <a:t>, </a:t>
          </a:r>
          <a:r>
            <a:rPr lang="en-GB" sz="2400" b="0" kern="1200" dirty="0" err="1" smtClean="0">
              <a:solidFill>
                <a:schemeClr val="tx1"/>
              </a:solidFill>
              <a:effectLst/>
              <a:latin typeface="+mn-lt"/>
            </a:rPr>
            <a:t>duygusal</a:t>
          </a:r>
          <a:r>
            <a:rPr lang="en-GB" sz="2400" b="0" kern="1200" dirty="0" smtClean="0">
              <a:solidFill>
                <a:schemeClr val="tx1"/>
              </a:solidFill>
              <a:effectLst/>
              <a:latin typeface="+mn-lt"/>
            </a:rPr>
            <a:t>, </a:t>
          </a:r>
          <a:r>
            <a:rPr lang="en-GB" sz="2400" b="0" kern="1200" dirty="0" err="1" smtClean="0">
              <a:solidFill>
                <a:schemeClr val="tx1"/>
              </a:solidFill>
              <a:effectLst/>
              <a:latin typeface="+mn-lt"/>
            </a:rPr>
            <a:t>sosyal</a:t>
          </a:r>
          <a:r>
            <a:rPr lang="en-GB" sz="2400" b="0" kern="1200" dirty="0" smtClean="0">
              <a:solidFill>
                <a:schemeClr val="tx1"/>
              </a:solidFill>
              <a:effectLst/>
              <a:latin typeface="+mn-lt"/>
            </a:rPr>
            <a:t> </a:t>
          </a:r>
          <a:r>
            <a:rPr lang="en-GB" sz="2400" b="0" kern="1200" dirty="0" err="1" smtClean="0">
              <a:solidFill>
                <a:schemeClr val="tx1"/>
              </a:solidFill>
              <a:effectLst/>
              <a:latin typeface="+mn-lt"/>
            </a:rPr>
            <a:t>ya</a:t>
          </a:r>
          <a:r>
            <a:rPr lang="en-GB" sz="2400" b="0" kern="1200" dirty="0" smtClean="0">
              <a:solidFill>
                <a:schemeClr val="tx1"/>
              </a:solidFill>
              <a:effectLst/>
              <a:latin typeface="+mn-lt"/>
            </a:rPr>
            <a:t> da </a:t>
          </a:r>
          <a:r>
            <a:rPr lang="en-GB" sz="2400" b="0" kern="1200" dirty="0" err="1" smtClean="0">
              <a:solidFill>
                <a:schemeClr val="tx1"/>
              </a:solidFill>
              <a:effectLst/>
              <a:latin typeface="+mn-lt"/>
            </a:rPr>
            <a:t>ahlaki</a:t>
          </a:r>
          <a:r>
            <a:rPr lang="en-GB" sz="2400" b="0" kern="1200" dirty="0" smtClean="0">
              <a:solidFill>
                <a:schemeClr val="tx1"/>
              </a:solidFill>
              <a:effectLst/>
              <a:latin typeface="+mn-lt"/>
            </a:rPr>
            <a:t> </a:t>
          </a:r>
          <a:r>
            <a:rPr lang="en-GB" sz="2400" b="0" kern="1200" dirty="0" err="1" smtClean="0">
              <a:solidFill>
                <a:schemeClr val="tx1"/>
              </a:solidFill>
              <a:effectLst/>
              <a:latin typeface="+mn-lt"/>
            </a:rPr>
            <a:t>gelişiminin</a:t>
          </a:r>
          <a:r>
            <a:rPr lang="en-GB" sz="2400" b="0" kern="1200" dirty="0" smtClean="0">
              <a:solidFill>
                <a:schemeClr val="tx1"/>
              </a:solidFill>
              <a:effectLst/>
              <a:latin typeface="+mn-lt"/>
            </a:rPr>
            <a:t> </a:t>
          </a:r>
          <a:r>
            <a:rPr lang="en-GB" sz="2400" b="0" kern="1200" dirty="0" err="1" smtClean="0">
              <a:solidFill>
                <a:schemeClr val="tx1"/>
              </a:solidFill>
              <a:effectLst/>
              <a:latin typeface="+mn-lt"/>
            </a:rPr>
            <a:t>engellenmesi</a:t>
          </a:r>
          <a:r>
            <a:rPr lang="en-GB" sz="2400" b="0" kern="1200" dirty="0" smtClean="0">
              <a:solidFill>
                <a:schemeClr val="tx1"/>
              </a:solidFill>
              <a:effectLst/>
              <a:latin typeface="+mn-lt"/>
            </a:rPr>
            <a:t>.</a:t>
          </a:r>
          <a:endParaRPr lang="tr-TR" sz="2400" b="0" kern="1200" dirty="0">
            <a:solidFill>
              <a:schemeClr val="tx1"/>
            </a:solidFill>
            <a:effectLst/>
            <a:latin typeface="+mn-lt"/>
          </a:endParaRPr>
        </a:p>
      </dsp:txBody>
      <dsp:txXfrm rot="-5400000">
        <a:off x="2889455" y="566642"/>
        <a:ext cx="5059051" cy="3598158"/>
      </dsp:txXfrm>
    </dsp:sp>
    <dsp:sp modelId="{7EB13FB9-25CC-4285-BB6E-ABB138ED5EA3}">
      <dsp:nvSpPr>
        <dsp:cNvPr id="0" name=""/>
        <dsp:cNvSpPr/>
      </dsp:nvSpPr>
      <dsp:spPr>
        <a:xfrm>
          <a:off x="0" y="0"/>
          <a:ext cx="2955208" cy="4984328"/>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lvl="0" algn="ctr" defTabSz="2889250">
            <a:lnSpc>
              <a:spcPct val="90000"/>
            </a:lnSpc>
            <a:spcBef>
              <a:spcPct val="0"/>
            </a:spcBef>
            <a:spcAft>
              <a:spcPct val="35000"/>
            </a:spcAft>
          </a:pPr>
          <a:r>
            <a:rPr lang="tr-TR" sz="6500" kern="1200" dirty="0" smtClean="0"/>
            <a:t>İhmal</a:t>
          </a:r>
          <a:endParaRPr lang="tr-TR" sz="6500" kern="1200" dirty="0"/>
        </a:p>
      </dsp:txBody>
      <dsp:txXfrm>
        <a:off x="144261" y="144261"/>
        <a:ext cx="2666686" cy="469580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3EEC56-4206-4CEC-BD72-A7482BFCDAF6}">
      <dsp:nvSpPr>
        <dsp:cNvPr id="0" name=""/>
        <dsp:cNvSpPr/>
      </dsp:nvSpPr>
      <dsp:spPr>
        <a:xfrm rot="5400000">
          <a:off x="3588328" y="-134687"/>
          <a:ext cx="3987462" cy="5253703"/>
        </a:xfrm>
        <a:prstGeom prst="round2SameRect">
          <a:avLst/>
        </a:prstGeom>
        <a:solidFill>
          <a:schemeClr val="accent3">
            <a:alpha val="90000"/>
            <a:tint val="55000"/>
            <a:hueOff val="0"/>
            <a:satOff val="0"/>
            <a:lumOff val="0"/>
            <a:alphaOff val="0"/>
          </a:schemeClr>
        </a:solidFill>
        <a:ln w="15875" cap="flat" cmpd="sng" algn="ctr">
          <a:solidFill>
            <a:schemeClr val="accent3">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228600" lvl="1" indent="-228600" algn="l" defTabSz="1200150">
            <a:lnSpc>
              <a:spcPct val="90000"/>
            </a:lnSpc>
            <a:spcBef>
              <a:spcPct val="0"/>
            </a:spcBef>
            <a:spcAft>
              <a:spcPct val="15000"/>
            </a:spcAft>
            <a:buChar char="••"/>
          </a:pPr>
          <a:r>
            <a:rPr lang="tr-TR" sz="2700" kern="1200" dirty="0" smtClean="0"/>
            <a:t>Çocuğun tam olarak anlayamadığı,  onay vermesinin mümkün olamayacağı,  gelişimsel olarak hazır olmadığı ya da  toplumun yasalarına, sosyal normlarına aykırı olacak şekilde bir cinsel etkinliğe dahil edilmesidir. </a:t>
          </a:r>
          <a:endParaRPr lang="tr-TR" sz="2700" kern="1200" dirty="0"/>
        </a:p>
      </dsp:txBody>
      <dsp:txXfrm rot="-5400000">
        <a:off x="2955208" y="693085"/>
        <a:ext cx="5059051" cy="3598158"/>
      </dsp:txXfrm>
    </dsp:sp>
    <dsp:sp modelId="{7EB13FB9-25CC-4285-BB6E-ABB138ED5EA3}">
      <dsp:nvSpPr>
        <dsp:cNvPr id="0" name=""/>
        <dsp:cNvSpPr/>
      </dsp:nvSpPr>
      <dsp:spPr>
        <a:xfrm>
          <a:off x="0" y="0"/>
          <a:ext cx="2955208" cy="4984328"/>
        </a:xfrm>
        <a:prstGeom prst="roundRect">
          <a:avLst/>
        </a:prstGeom>
        <a:solidFill>
          <a:schemeClr val="accent3">
            <a:shade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1930" tIns="100965" rIns="201930" bIns="100965" numCol="1" spcCol="1270" anchor="ctr" anchorCtr="0">
          <a:noAutofit/>
        </a:bodyPr>
        <a:lstStyle/>
        <a:p>
          <a:pPr lvl="0" algn="ctr" defTabSz="2355850">
            <a:lnSpc>
              <a:spcPct val="90000"/>
            </a:lnSpc>
            <a:spcBef>
              <a:spcPct val="0"/>
            </a:spcBef>
            <a:spcAft>
              <a:spcPct val="35000"/>
            </a:spcAft>
          </a:pPr>
          <a:r>
            <a:rPr lang="tr-TR" sz="5300" kern="1200" dirty="0" smtClean="0"/>
            <a:t>Cinsel İstismar</a:t>
          </a:r>
          <a:endParaRPr lang="tr-TR" sz="5300" kern="1200" dirty="0"/>
        </a:p>
      </dsp:txBody>
      <dsp:txXfrm>
        <a:off x="144261" y="144261"/>
        <a:ext cx="2666686" cy="469580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05AF42-80BE-497E-B69E-EC41536708F9}">
      <dsp:nvSpPr>
        <dsp:cNvPr id="0" name=""/>
        <dsp:cNvSpPr/>
      </dsp:nvSpPr>
      <dsp:spPr>
        <a:xfrm>
          <a:off x="1872208" y="16786"/>
          <a:ext cx="3456383" cy="1426252"/>
        </a:xfrm>
        <a:prstGeom prst="roundRect">
          <a:avLst/>
        </a:prstGeom>
        <a:solidFill>
          <a:schemeClr val="accent2">
            <a:hueOff val="0"/>
            <a:satOff val="0"/>
            <a:lumOff val="0"/>
            <a:alphaOff val="0"/>
          </a:schemeClr>
        </a:solidFill>
        <a:ln>
          <a:noFill/>
        </a:ln>
        <a:effectLst>
          <a:outerShdw blurRad="50800" dist="254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tr-TR" sz="2400" b="1" kern="1200" dirty="0" smtClean="0">
              <a:latin typeface="Verdana" pitchFamily="34" charset="0"/>
              <a:ea typeface="MS Gothic" pitchFamily="49" charset="-128"/>
            </a:rPr>
            <a:t>Çocuğu istismar ortamından en kısa sürede uzaklaştırın</a:t>
          </a:r>
          <a:endParaRPr lang="tr-TR" sz="2400" kern="1200" dirty="0"/>
        </a:p>
      </dsp:txBody>
      <dsp:txXfrm>
        <a:off x="1941832" y="86410"/>
        <a:ext cx="3317135" cy="1287004"/>
      </dsp:txXfrm>
    </dsp:sp>
    <dsp:sp modelId="{D3DE421C-29C4-42C7-BF8D-E05302643A1F}">
      <dsp:nvSpPr>
        <dsp:cNvPr id="0" name=""/>
        <dsp:cNvSpPr/>
      </dsp:nvSpPr>
      <dsp:spPr>
        <a:xfrm>
          <a:off x="914731" y="1101502"/>
          <a:ext cx="3978311" cy="3978311"/>
        </a:xfrm>
        <a:custGeom>
          <a:avLst/>
          <a:gdLst/>
          <a:ahLst/>
          <a:cxnLst/>
          <a:rect l="0" t="0" r="0" b="0"/>
          <a:pathLst>
            <a:path>
              <a:moveTo>
                <a:pt x="3117817" y="351210"/>
              </a:moveTo>
              <a:arcTo wR="1989155" hR="1989155" stAng="18274177" swAng="3006588"/>
            </a:path>
          </a:pathLst>
        </a:custGeom>
        <a:noFill/>
        <a:ln w="25400" cap="flat" cmpd="sng" algn="ctr">
          <a:solidFill>
            <a:scrgbClr r="0" g="0" b="0"/>
          </a:solidFill>
          <a:prstDash val="solid"/>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F25C9740-731A-4EC1-9E72-BB022ED09B83}">
      <dsp:nvSpPr>
        <dsp:cNvPr id="0" name=""/>
        <dsp:cNvSpPr/>
      </dsp:nvSpPr>
      <dsp:spPr>
        <a:xfrm>
          <a:off x="4176455" y="2923298"/>
          <a:ext cx="2292442" cy="1490087"/>
        </a:xfrm>
        <a:prstGeom prst="roundRect">
          <a:avLst/>
        </a:prstGeom>
        <a:solidFill>
          <a:schemeClr val="accent5">
            <a:lumMod val="75000"/>
          </a:schemeClr>
        </a:solidFill>
        <a:ln>
          <a:noFill/>
        </a:ln>
        <a:effectLst>
          <a:outerShdw blurRad="50800" dist="254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tr-TR" sz="2600" b="1" kern="1200" dirty="0" smtClean="0">
              <a:latin typeface="Verdana" pitchFamily="34" charset="0"/>
              <a:ea typeface="MS Gothic" pitchFamily="49" charset="-128"/>
            </a:rPr>
            <a:t>Bildirimde bulunun</a:t>
          </a:r>
          <a:endParaRPr lang="tr-TR" sz="2600" kern="1200" dirty="0"/>
        </a:p>
      </dsp:txBody>
      <dsp:txXfrm>
        <a:off x="4249195" y="2996038"/>
        <a:ext cx="2146962" cy="1344607"/>
      </dsp:txXfrm>
    </dsp:sp>
    <dsp:sp modelId="{BFBA1957-9D86-4DE0-8F28-D467CF866564}">
      <dsp:nvSpPr>
        <dsp:cNvPr id="0" name=""/>
        <dsp:cNvSpPr/>
      </dsp:nvSpPr>
      <dsp:spPr>
        <a:xfrm>
          <a:off x="1588184" y="717324"/>
          <a:ext cx="3978311" cy="3978311"/>
        </a:xfrm>
        <a:custGeom>
          <a:avLst/>
          <a:gdLst/>
          <a:ahLst/>
          <a:cxnLst/>
          <a:rect l="0" t="0" r="0" b="0"/>
          <a:pathLst>
            <a:path>
              <a:moveTo>
                <a:pt x="2993638" y="3706059"/>
              </a:moveTo>
              <a:arcTo wR="1989155" hR="1989155" stAng="3580202" swAng="3480936"/>
            </a:path>
          </a:pathLst>
        </a:custGeom>
        <a:noFill/>
        <a:ln w="25400" cap="flat" cmpd="sng" algn="ctr">
          <a:solidFill>
            <a:scrgbClr r="0" g="0" b="0"/>
          </a:solidFill>
          <a:prstDash val="solid"/>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617C222B-6430-4683-B187-D09ADD3395D3}">
      <dsp:nvSpPr>
        <dsp:cNvPr id="0" name=""/>
        <dsp:cNvSpPr/>
      </dsp:nvSpPr>
      <dsp:spPr>
        <a:xfrm>
          <a:off x="731519" y="2968602"/>
          <a:ext cx="2292442" cy="1490087"/>
        </a:xfrm>
        <a:prstGeom prst="roundRect">
          <a:avLst/>
        </a:prstGeom>
        <a:solidFill>
          <a:schemeClr val="accent2">
            <a:hueOff val="-4710551"/>
            <a:satOff val="-6290"/>
            <a:lumOff val="3726"/>
            <a:alphaOff val="0"/>
          </a:schemeClr>
        </a:solidFill>
        <a:ln>
          <a:noFill/>
        </a:ln>
        <a:effectLst>
          <a:outerShdw blurRad="50800" dist="254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tr-TR" sz="2600" b="1" kern="1200" dirty="0" smtClean="0">
              <a:latin typeface="Verdana" pitchFamily="34" charset="0"/>
              <a:ea typeface="MS Gothic" pitchFamily="49" charset="-128"/>
            </a:rPr>
            <a:t>Çocuğa yardım edin</a:t>
          </a:r>
          <a:endParaRPr lang="tr-TR" sz="2600" kern="1200" dirty="0"/>
        </a:p>
      </dsp:txBody>
      <dsp:txXfrm>
        <a:off x="804259" y="3041342"/>
        <a:ext cx="2146962" cy="1344607"/>
      </dsp:txXfrm>
    </dsp:sp>
    <dsp:sp modelId="{1DB34AFF-D252-4DF5-A956-831D9AACBC08}">
      <dsp:nvSpPr>
        <dsp:cNvPr id="0" name=""/>
        <dsp:cNvSpPr/>
      </dsp:nvSpPr>
      <dsp:spPr>
        <a:xfrm>
          <a:off x="2303705" y="1108426"/>
          <a:ext cx="3978311" cy="3978311"/>
        </a:xfrm>
        <a:custGeom>
          <a:avLst/>
          <a:gdLst/>
          <a:ahLst/>
          <a:cxnLst/>
          <a:rect l="0" t="0" r="0" b="0"/>
          <a:pathLst>
            <a:path>
              <a:moveTo>
                <a:pt x="5406" y="1842602"/>
              </a:moveTo>
              <a:arcTo wR="1989155" hR="1989155" stAng="11053510" swAng="3092980"/>
            </a:path>
          </a:pathLst>
        </a:custGeom>
        <a:noFill/>
        <a:ln w="25400" cap="flat" cmpd="sng" algn="ctr">
          <a:solidFill>
            <a:scrgbClr r="0" g="0" b="0"/>
          </a:solidFill>
          <a:prstDash val="solid"/>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05AF42-80BE-497E-B69E-EC41536708F9}">
      <dsp:nvSpPr>
        <dsp:cNvPr id="0" name=""/>
        <dsp:cNvSpPr/>
      </dsp:nvSpPr>
      <dsp:spPr>
        <a:xfrm>
          <a:off x="0" y="-4"/>
          <a:ext cx="2808312" cy="2003160"/>
        </a:xfrm>
        <a:prstGeom prst="roundRect">
          <a:avLst/>
        </a:prstGeom>
        <a:solidFill>
          <a:schemeClr val="accent2">
            <a:hueOff val="0"/>
            <a:satOff val="0"/>
            <a:lumOff val="0"/>
            <a:alphaOff val="0"/>
          </a:schemeClr>
        </a:solidFill>
        <a:ln>
          <a:noFill/>
        </a:ln>
        <a:effectLst>
          <a:outerShdw blurRad="50800" dist="254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tr-TR" sz="2300" b="1" kern="1200" dirty="0" smtClean="0">
              <a:latin typeface="Verdana" pitchFamily="34" charset="0"/>
              <a:ea typeface="MS Gothic" pitchFamily="49" charset="-128"/>
            </a:rPr>
            <a:t>Çocuğu istismar ortamından en kısa sürede uzaklaştırın</a:t>
          </a:r>
          <a:endParaRPr lang="tr-TR" sz="2300" kern="1200" dirty="0"/>
        </a:p>
      </dsp:txBody>
      <dsp:txXfrm>
        <a:off x="97786" y="97782"/>
        <a:ext cx="2612740" cy="180758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7C222B-6430-4683-B187-D09ADD3395D3}">
      <dsp:nvSpPr>
        <dsp:cNvPr id="0" name=""/>
        <dsp:cNvSpPr/>
      </dsp:nvSpPr>
      <dsp:spPr>
        <a:xfrm>
          <a:off x="0" y="42069"/>
          <a:ext cx="2952328" cy="1919013"/>
        </a:xfrm>
        <a:prstGeom prst="roundRect">
          <a:avLst/>
        </a:prstGeom>
        <a:solidFill>
          <a:schemeClr val="accent3">
            <a:hueOff val="0"/>
            <a:satOff val="0"/>
            <a:lumOff val="0"/>
            <a:alphaOff val="0"/>
          </a:schemeClr>
        </a:solidFill>
        <a:ln>
          <a:noFill/>
        </a:ln>
        <a:effectLst>
          <a:outerShdw blurRad="50800" dist="254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tr-TR" sz="3400" b="1" kern="1200" dirty="0" smtClean="0">
              <a:latin typeface="Verdana" pitchFamily="34" charset="0"/>
              <a:ea typeface="MS Gothic" pitchFamily="49" charset="-128"/>
            </a:rPr>
            <a:t>Çocuğa yardım edin</a:t>
          </a:r>
          <a:endParaRPr lang="tr-TR" sz="3400" kern="1200" dirty="0"/>
        </a:p>
      </dsp:txBody>
      <dsp:txXfrm>
        <a:off x="93678" y="135747"/>
        <a:ext cx="2764972" cy="1731657"/>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6C451E-732C-4243-8CCA-D43BCBCC3567}" type="datetimeFigureOut">
              <a:rPr lang="tr-TR" smtClean="0"/>
              <a:t>10.10.2018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EB0C97-FE91-438B-BA9D-E0763B58A411}" type="slidenum">
              <a:rPr lang="tr-TR" smtClean="0"/>
              <a:t>‹#›</a:t>
            </a:fld>
            <a:endParaRPr lang="tr-TR"/>
          </a:p>
        </p:txBody>
      </p:sp>
    </p:spTree>
    <p:extLst>
      <p:ext uri="{BB962C8B-B14F-4D97-AF65-F5344CB8AC3E}">
        <p14:creationId xmlns:p14="http://schemas.microsoft.com/office/powerpoint/2010/main" val="5801221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smtClean="0"/>
          </a:p>
        </p:txBody>
      </p:sp>
      <p:sp>
        <p:nvSpPr>
          <p:cNvPr id="4" name="3 Slayt Numarası Yer Tutucusu"/>
          <p:cNvSpPr>
            <a:spLocks noGrp="1"/>
          </p:cNvSpPr>
          <p:nvPr>
            <p:ph type="sldNum" sz="quarter" idx="5"/>
          </p:nvPr>
        </p:nvSpPr>
        <p:spPr/>
        <p:txBody>
          <a:bodyPr/>
          <a:lstStyle/>
          <a:p>
            <a:pPr>
              <a:defRPr/>
            </a:pPr>
            <a:fld id="{85AEBFB6-0E89-47C9-BFAD-71129CCF09F3}" type="slidenum">
              <a:rPr lang="tr-TR">
                <a:solidFill>
                  <a:prstClr val="black"/>
                </a:solidFill>
              </a:rPr>
              <a:pPr>
                <a:defRPr/>
              </a:pPr>
              <a:t>2</a:t>
            </a:fld>
            <a:endParaRPr lang="tr-TR" dirty="0">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tr-TR" smtClean="0"/>
              <a:t>Zaman zaman eşler arasındaki sorunlar nedeni ile özellikle boşanma ve velayet alma sürecinde çocuklar kullanılmaktadır. Eşlerden birinin diğerini çocuğuna cinsel istismar uyguladığı gerekçesi ile suçladığı durumlarda çocuğa istismar öyküsü öğretilebilmekte ve çocuğun ifade verdiği sırada bu öyküyü kullanması istenebilmektedir. Ancak bu durumda çocuktan doğru bilgiyi almak konusunda ifade alan kişinin deneyimi çok büyük önem taşır. </a:t>
            </a:r>
          </a:p>
          <a:p>
            <a:pPr eaLnBrk="1" hangingPunct="1">
              <a:spcBef>
                <a:spcPct val="0"/>
              </a:spcBef>
            </a:pPr>
            <a:endParaRPr lang="tr-TR" smtClean="0"/>
          </a:p>
          <a:p>
            <a:pPr eaLnBrk="1" hangingPunct="1">
              <a:spcBef>
                <a:spcPct val="0"/>
              </a:spcBef>
            </a:pPr>
            <a:r>
              <a:rPr lang="tr-TR" smtClean="0"/>
              <a:t>Bu nedenle cinsel istismar edildiğine dair bilgi veren çocukla, konusunda deneyimli kişilerin görüşmesi büyük önem taşır. </a:t>
            </a:r>
          </a:p>
        </p:txBody>
      </p:sp>
      <p:sp>
        <p:nvSpPr>
          <p:cNvPr id="450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7254D464-653F-45F2-A68B-32CDB59D33B1}" type="slidenum">
              <a:rPr lang="tr-TR">
                <a:solidFill>
                  <a:prstClr val="black"/>
                </a:solidFill>
              </a:rPr>
              <a:pPr>
                <a:defRPr/>
              </a:pPr>
              <a:t>19</a:t>
            </a:fld>
            <a:endParaRPr lang="tr-TR">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Text Box 1"/>
          <p:cNvSpPr txBox="1">
            <a:spLocks noChangeArrowheads="1"/>
          </p:cNvSpPr>
          <p:nvPr/>
        </p:nvSpPr>
        <p:spPr bwMode="auto">
          <a:xfrm>
            <a:off x="2143125" y="695325"/>
            <a:ext cx="2571750" cy="3429000"/>
          </a:xfrm>
          <a:prstGeom prst="rect">
            <a:avLst/>
          </a:prstGeom>
          <a:solidFill>
            <a:srgbClr val="FFFFFF"/>
          </a:solidFill>
          <a:ln w="9360">
            <a:solidFill>
              <a:srgbClr val="000000"/>
            </a:solidFill>
            <a:miter lim="800000"/>
            <a:headEnd/>
            <a:tailEnd/>
          </a:ln>
        </p:spPr>
        <p:txBody>
          <a:bodyPr wrap="none" lIns="91429" tIns="45714" rIns="91429" bIns="45714"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endParaRPr lang="tr-TR">
              <a:solidFill>
                <a:prstClr val="black"/>
              </a:solidFill>
              <a:ea typeface="MS Gothic" pitchFamily="49" charset="-128"/>
            </a:endParaRPr>
          </a:p>
        </p:txBody>
      </p:sp>
      <p:sp>
        <p:nvSpPr>
          <p:cNvPr id="55299" name="Rectangle 2"/>
          <p:cNvSpPr>
            <a:spLocks noGrp="1" noChangeArrowheads="1"/>
          </p:cNvSpPr>
          <p:nvPr>
            <p:ph type="body"/>
          </p:nvPr>
        </p:nvSpPr>
        <p:spPr bwMode="auto">
          <a:xfrm>
            <a:off x="685800" y="4343400"/>
            <a:ext cx="5483225" cy="41116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tr-TR"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Text Box 1"/>
          <p:cNvSpPr txBox="1">
            <a:spLocks noChangeArrowheads="1"/>
          </p:cNvSpPr>
          <p:nvPr/>
        </p:nvSpPr>
        <p:spPr bwMode="auto">
          <a:xfrm>
            <a:off x="2143125" y="695325"/>
            <a:ext cx="2571750" cy="3429000"/>
          </a:xfrm>
          <a:prstGeom prst="rect">
            <a:avLst/>
          </a:prstGeom>
          <a:solidFill>
            <a:srgbClr val="FFFFFF"/>
          </a:solidFill>
          <a:ln w="9360">
            <a:solidFill>
              <a:srgbClr val="000000"/>
            </a:solidFill>
            <a:miter lim="800000"/>
            <a:headEnd/>
            <a:tailEnd/>
          </a:ln>
        </p:spPr>
        <p:txBody>
          <a:bodyPr wrap="none" lIns="91429" tIns="45714" rIns="91429" bIns="45714"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endParaRPr lang="tr-TR">
              <a:solidFill>
                <a:prstClr val="black"/>
              </a:solidFill>
              <a:ea typeface="MS Gothic" pitchFamily="49" charset="-128"/>
            </a:endParaRPr>
          </a:p>
        </p:txBody>
      </p:sp>
      <p:sp>
        <p:nvSpPr>
          <p:cNvPr id="56323" name="Rectangle 2"/>
          <p:cNvSpPr>
            <a:spLocks noGrp="1" noChangeArrowheads="1"/>
          </p:cNvSpPr>
          <p:nvPr>
            <p:ph type="body"/>
          </p:nvPr>
        </p:nvSpPr>
        <p:spPr bwMode="auto">
          <a:xfrm>
            <a:off x="685800" y="4343400"/>
            <a:ext cx="5483225" cy="41116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tr-TR" smtClean="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Text Box 1"/>
          <p:cNvSpPr txBox="1">
            <a:spLocks noChangeArrowheads="1"/>
          </p:cNvSpPr>
          <p:nvPr/>
        </p:nvSpPr>
        <p:spPr bwMode="auto">
          <a:xfrm>
            <a:off x="2143125" y="695325"/>
            <a:ext cx="2571750" cy="3429000"/>
          </a:xfrm>
          <a:prstGeom prst="rect">
            <a:avLst/>
          </a:prstGeom>
          <a:solidFill>
            <a:srgbClr val="FFFFFF"/>
          </a:solidFill>
          <a:ln w="9360">
            <a:solidFill>
              <a:srgbClr val="000000"/>
            </a:solidFill>
            <a:miter lim="800000"/>
            <a:headEnd/>
            <a:tailEnd/>
          </a:ln>
        </p:spPr>
        <p:txBody>
          <a:bodyPr wrap="none" lIns="91429" tIns="45714" rIns="91429" bIns="45714"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endParaRPr lang="tr-TR">
              <a:solidFill>
                <a:prstClr val="black"/>
              </a:solidFill>
              <a:ea typeface="MS Gothic" pitchFamily="49" charset="-128"/>
            </a:endParaRPr>
          </a:p>
        </p:txBody>
      </p:sp>
      <p:sp>
        <p:nvSpPr>
          <p:cNvPr id="57347" name="Rectangle 2"/>
          <p:cNvSpPr>
            <a:spLocks noGrp="1" noChangeArrowheads="1"/>
          </p:cNvSpPr>
          <p:nvPr>
            <p:ph type="body"/>
          </p:nvPr>
        </p:nvSpPr>
        <p:spPr bwMode="auto">
          <a:xfrm>
            <a:off x="685800" y="4343400"/>
            <a:ext cx="5483225" cy="41116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tr-TR" smtClean="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Text Box 1"/>
          <p:cNvSpPr txBox="1">
            <a:spLocks noChangeArrowheads="1"/>
          </p:cNvSpPr>
          <p:nvPr/>
        </p:nvSpPr>
        <p:spPr bwMode="auto">
          <a:xfrm>
            <a:off x="1143000" y="695325"/>
            <a:ext cx="4572000" cy="3429000"/>
          </a:xfrm>
          <a:prstGeom prst="rect">
            <a:avLst/>
          </a:prstGeom>
          <a:solidFill>
            <a:srgbClr val="FFFFFF"/>
          </a:solidFill>
          <a:ln w="9360">
            <a:solidFill>
              <a:srgbClr val="000000"/>
            </a:solidFill>
            <a:miter lim="800000"/>
            <a:headEnd/>
            <a:tailEnd/>
          </a:ln>
        </p:spPr>
        <p:txBody>
          <a:bodyPr wrap="none" lIns="91429" tIns="45714" rIns="91429" bIns="45714"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endParaRPr lang="tr-TR">
              <a:solidFill>
                <a:prstClr val="black"/>
              </a:solidFill>
            </a:endParaRPr>
          </a:p>
        </p:txBody>
      </p:sp>
      <p:sp>
        <p:nvSpPr>
          <p:cNvPr id="58371" name="Rectangle 2"/>
          <p:cNvSpPr>
            <a:spLocks noGrp="1" noChangeArrowheads="1"/>
          </p:cNvSpPr>
          <p:nvPr>
            <p:ph type="body"/>
          </p:nvPr>
        </p:nvSpPr>
        <p:spPr bwMode="auto">
          <a:xfrm>
            <a:off x="685800" y="4343400"/>
            <a:ext cx="5483225" cy="41116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tr-TR" smtClean="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Text Box 1"/>
          <p:cNvSpPr txBox="1">
            <a:spLocks noChangeArrowheads="1"/>
          </p:cNvSpPr>
          <p:nvPr/>
        </p:nvSpPr>
        <p:spPr bwMode="auto">
          <a:xfrm>
            <a:off x="1143000" y="695325"/>
            <a:ext cx="4572000" cy="3429000"/>
          </a:xfrm>
          <a:prstGeom prst="rect">
            <a:avLst/>
          </a:prstGeom>
          <a:solidFill>
            <a:srgbClr val="FFFFFF"/>
          </a:solidFill>
          <a:ln w="9360">
            <a:solidFill>
              <a:srgbClr val="000000"/>
            </a:solidFill>
            <a:miter lim="800000"/>
            <a:headEnd/>
            <a:tailEnd/>
          </a:ln>
        </p:spPr>
        <p:txBody>
          <a:bodyPr wrap="none" lIns="91429" tIns="45714" rIns="91429" bIns="45714"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endParaRPr lang="tr-TR">
              <a:solidFill>
                <a:prstClr val="black"/>
              </a:solidFill>
            </a:endParaRPr>
          </a:p>
        </p:txBody>
      </p:sp>
      <p:sp>
        <p:nvSpPr>
          <p:cNvPr id="60419" name="Rectangle 2"/>
          <p:cNvSpPr>
            <a:spLocks noGrp="1" noChangeArrowheads="1"/>
          </p:cNvSpPr>
          <p:nvPr>
            <p:ph type="body"/>
          </p:nvPr>
        </p:nvSpPr>
        <p:spPr bwMode="auto">
          <a:xfrm>
            <a:off x="685800" y="4343400"/>
            <a:ext cx="5483225" cy="41116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tr-TR" smtClean="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Text Box 1"/>
          <p:cNvSpPr txBox="1">
            <a:spLocks noChangeArrowheads="1"/>
          </p:cNvSpPr>
          <p:nvPr/>
        </p:nvSpPr>
        <p:spPr bwMode="auto">
          <a:xfrm>
            <a:off x="2143125" y="695325"/>
            <a:ext cx="2571750" cy="3429000"/>
          </a:xfrm>
          <a:prstGeom prst="rect">
            <a:avLst/>
          </a:prstGeom>
          <a:solidFill>
            <a:srgbClr val="FFFFFF"/>
          </a:solidFill>
          <a:ln w="9360">
            <a:solidFill>
              <a:srgbClr val="000000"/>
            </a:solidFill>
            <a:miter lim="800000"/>
            <a:headEnd/>
            <a:tailEnd/>
          </a:ln>
        </p:spPr>
        <p:txBody>
          <a:bodyPr wrap="none" lIns="91429" tIns="45714" rIns="91429" bIns="45714"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endParaRPr lang="tr-TR">
              <a:solidFill>
                <a:prstClr val="black"/>
              </a:solidFill>
              <a:ea typeface="MS Gothic" pitchFamily="49" charset="-128"/>
            </a:endParaRPr>
          </a:p>
        </p:txBody>
      </p:sp>
      <p:sp>
        <p:nvSpPr>
          <p:cNvPr id="59395" name="Rectangle 2"/>
          <p:cNvSpPr>
            <a:spLocks noGrp="1" noChangeArrowheads="1"/>
          </p:cNvSpPr>
          <p:nvPr>
            <p:ph type="body"/>
          </p:nvPr>
        </p:nvSpPr>
        <p:spPr bwMode="auto">
          <a:xfrm>
            <a:off x="685800" y="4343400"/>
            <a:ext cx="5483225" cy="41116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tr-TR" smtClean="0">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smtClean="0"/>
          </a:p>
        </p:txBody>
      </p:sp>
      <p:sp>
        <p:nvSpPr>
          <p:cNvPr id="563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C32F63EF-479B-404A-B673-1B085585F7B3}" type="slidenum">
              <a:rPr lang="tr-TR">
                <a:solidFill>
                  <a:prstClr val="black"/>
                </a:solidFill>
              </a:rPr>
              <a:pPr>
                <a:defRPr/>
              </a:pPr>
              <a:t>26</a:t>
            </a:fld>
            <a:endParaRPr lang="tr-TR">
              <a:solidFill>
                <a:prstClr val="black"/>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smtClean="0"/>
          </a:p>
        </p:txBody>
      </p:sp>
      <p:sp>
        <p:nvSpPr>
          <p:cNvPr id="573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E8C383B-670F-4770-AD66-39BE57E41CC5}" type="slidenum">
              <a:rPr lang="tr-TR">
                <a:solidFill>
                  <a:prstClr val="black"/>
                </a:solidFill>
              </a:rPr>
              <a:pPr>
                <a:defRPr/>
              </a:pPr>
              <a:t>27</a:t>
            </a:fld>
            <a:endParaRPr lang="tr-TR">
              <a:solidFill>
                <a:prstClr val="black"/>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tr-TR" smtClean="0"/>
              <a:t>Onbeş yaşından küçük çocuklara karşı her türlü cinsel davranış cinsel istismar olarak kabul edilerek cezalandırılır (a bendi). Onbeş yaş ve üzerindeki çocuklar için gönüllü olmak durumu söz konusu ise ve şikayet edilmiyorsa ceza uygulamasına gidilmez (b bendi).</a:t>
            </a:r>
          </a:p>
          <a:p>
            <a:endParaRPr lang="tr-TR" smtClean="0"/>
          </a:p>
          <a:p>
            <a:r>
              <a:rPr lang="tr-TR" smtClean="0"/>
              <a:t>Vücuda herhangi bir organ ya da cisim sokulması halinde verilen cezanın miktarı artar.</a:t>
            </a:r>
          </a:p>
        </p:txBody>
      </p:sp>
      <p:sp>
        <p:nvSpPr>
          <p:cNvPr id="4" name="3 Slayt Numarası Yer Tutucusu"/>
          <p:cNvSpPr>
            <a:spLocks noGrp="1"/>
          </p:cNvSpPr>
          <p:nvPr>
            <p:ph type="sldNum" sz="quarter" idx="5"/>
          </p:nvPr>
        </p:nvSpPr>
        <p:spPr/>
        <p:txBody>
          <a:bodyPr/>
          <a:lstStyle/>
          <a:p>
            <a:pPr>
              <a:defRPr/>
            </a:pPr>
            <a:fld id="{72ECAC08-C1C0-4BE6-A1D9-C172EF8983BF}" type="slidenum">
              <a:rPr lang="tr-TR">
                <a:solidFill>
                  <a:prstClr val="black"/>
                </a:solidFill>
              </a:rPr>
              <a:pPr>
                <a:defRPr/>
              </a:pPr>
              <a:t>28</a:t>
            </a:fld>
            <a:endParaRPr lang="tr-TR" dirty="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smtClean="0"/>
          </a:p>
        </p:txBody>
      </p:sp>
      <p:sp>
        <p:nvSpPr>
          <p:cNvPr id="4" name="3 Slayt Numarası Yer Tutucusu"/>
          <p:cNvSpPr>
            <a:spLocks noGrp="1"/>
          </p:cNvSpPr>
          <p:nvPr>
            <p:ph type="sldNum" sz="quarter" idx="5"/>
          </p:nvPr>
        </p:nvSpPr>
        <p:spPr/>
        <p:txBody>
          <a:bodyPr/>
          <a:lstStyle/>
          <a:p>
            <a:pPr>
              <a:defRPr/>
            </a:pPr>
            <a:fld id="{E45B3CAC-EDC6-4F20-921B-081BCDE4A93C}" type="slidenum">
              <a:rPr lang="tr-TR">
                <a:solidFill>
                  <a:prstClr val="black"/>
                </a:solidFill>
              </a:rPr>
              <a:pPr>
                <a:defRPr/>
              </a:pPr>
              <a:t>9</a:t>
            </a:fld>
            <a:endParaRPr lang="tr-TR" dirty="0">
              <a:solidFill>
                <a:prstClr val="black"/>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tr-TR" smtClean="0"/>
              <a:t>Bu maddelerde ceza miktarının artırılmasına neden olabilecek durumlar sıralanıyor;</a:t>
            </a:r>
          </a:p>
          <a:p>
            <a:r>
              <a:rPr lang="tr-TR" smtClean="0"/>
              <a:t>Çocuğun yakın akrabası (üstsoy, ikinci veya üçüncü derecede kan hısmı, üvey baba, evlat edinen) olanların, öğretmen, bakıcı, sağlık hizmeti veren, koruma yükümlülüğünde bulunanların yaptığı taciz durumunda alacakları ceza miktarı artar.</a:t>
            </a:r>
          </a:p>
        </p:txBody>
      </p:sp>
      <p:sp>
        <p:nvSpPr>
          <p:cNvPr id="4" name="3 Slayt Numarası Yer Tutucusu"/>
          <p:cNvSpPr>
            <a:spLocks noGrp="1"/>
          </p:cNvSpPr>
          <p:nvPr>
            <p:ph type="sldNum" sz="quarter" idx="5"/>
          </p:nvPr>
        </p:nvSpPr>
        <p:spPr/>
        <p:txBody>
          <a:bodyPr/>
          <a:lstStyle/>
          <a:p>
            <a:pPr>
              <a:defRPr/>
            </a:pPr>
            <a:fld id="{23D747E8-75D0-4F94-8DE4-0732A6F11821}" type="slidenum">
              <a:rPr lang="tr-TR">
                <a:solidFill>
                  <a:prstClr val="black"/>
                </a:solidFill>
              </a:rPr>
              <a:pPr>
                <a:defRPr/>
              </a:pPr>
              <a:t>29</a:t>
            </a:fld>
            <a:endParaRPr lang="tr-TR" dirty="0">
              <a:solidFill>
                <a:prstClr val="black"/>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tr-TR" smtClean="0"/>
              <a:t>Bu maddelerde ceza miktarının artırılmasına neden olabilecek durumlar sıralanıyor;</a:t>
            </a:r>
          </a:p>
          <a:p>
            <a:r>
              <a:rPr lang="tr-TR" smtClean="0"/>
              <a:t>Suçun zor kullanılarak ya da tehdit vs. ile gerçekleşmiş olması, istismarın çocukta </a:t>
            </a:r>
            <a:r>
              <a:rPr lang="tr-TR" b="1" smtClean="0"/>
              <a:t>kalıcı/şiddetli ya da uzun süreli </a:t>
            </a:r>
            <a:r>
              <a:rPr lang="tr-TR" smtClean="0"/>
              <a:t>bir rahatsızlık oluşturması durumunda da ceza miktarı artar.  6. maddedeki «</a:t>
            </a:r>
            <a:r>
              <a:rPr lang="tr-TR" b="1" smtClean="0"/>
              <a:t>beden veya ruh sağlığının bozulması hâlinde» </a:t>
            </a:r>
            <a:r>
              <a:rPr lang="tr-TR" smtClean="0"/>
              <a:t>ifadesinin anlamı budur.</a:t>
            </a:r>
          </a:p>
        </p:txBody>
      </p:sp>
      <p:sp>
        <p:nvSpPr>
          <p:cNvPr id="4" name="3 Slayt Numarası Yer Tutucusu"/>
          <p:cNvSpPr>
            <a:spLocks noGrp="1"/>
          </p:cNvSpPr>
          <p:nvPr>
            <p:ph type="sldNum" sz="quarter" idx="5"/>
          </p:nvPr>
        </p:nvSpPr>
        <p:spPr/>
        <p:txBody>
          <a:bodyPr/>
          <a:lstStyle/>
          <a:p>
            <a:pPr>
              <a:defRPr/>
            </a:pPr>
            <a:fld id="{5DD60CE7-7C49-4554-B8B7-1B468BB43E6F}" type="slidenum">
              <a:rPr lang="tr-TR">
                <a:solidFill>
                  <a:prstClr val="black"/>
                </a:solidFill>
              </a:rPr>
              <a:pPr>
                <a:defRPr/>
              </a:pPr>
              <a:t>30</a:t>
            </a:fld>
            <a:endParaRPr lang="tr-TR" dirty="0">
              <a:solidFill>
                <a:prstClr val="black"/>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tr-TR" smtClean="0"/>
              <a:t>104 – 1. madde 15 yaş üzerindeki çocuklarla cinsel ilşki durumunda ancak şikayet varsa ceza hükmü sözkonusu olacağını ifade ediyor.  </a:t>
            </a:r>
          </a:p>
          <a:p>
            <a:r>
              <a:rPr lang="tr-TR" smtClean="0"/>
              <a:t>104 – 2. madde iptal edilmiştir.</a:t>
            </a:r>
          </a:p>
        </p:txBody>
      </p:sp>
      <p:sp>
        <p:nvSpPr>
          <p:cNvPr id="4" name="3 Slayt Numarası Yer Tutucusu"/>
          <p:cNvSpPr>
            <a:spLocks noGrp="1"/>
          </p:cNvSpPr>
          <p:nvPr>
            <p:ph type="sldNum" sz="quarter" idx="5"/>
          </p:nvPr>
        </p:nvSpPr>
        <p:spPr/>
        <p:txBody>
          <a:bodyPr/>
          <a:lstStyle/>
          <a:p>
            <a:pPr>
              <a:defRPr/>
            </a:pPr>
            <a:fld id="{40AA25B3-9AEE-4FC2-9673-692E79F52A3C}" type="slidenum">
              <a:rPr lang="tr-TR">
                <a:solidFill>
                  <a:prstClr val="black"/>
                </a:solidFill>
              </a:rPr>
              <a:pPr>
                <a:defRPr/>
              </a:pPr>
              <a:t>31</a:t>
            </a:fld>
            <a:endParaRPr lang="tr-TR" dirty="0">
              <a:solidFill>
                <a:prstClr val="black"/>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tr-TR" smtClean="0"/>
              <a:t>Burada doğrudan çocuklara karşı işlenen bir tacizden bahsedilmiyor olsa da çocukla hiyerarşik bir ilişki içindeki (öğretmen, işveren, aile bireyi vb.) bir kimsenin cezasının ağırlaştırılacağı ifade edilmektedir.</a:t>
            </a:r>
          </a:p>
        </p:txBody>
      </p:sp>
      <p:sp>
        <p:nvSpPr>
          <p:cNvPr id="4" name="3 Slayt Numarası Yer Tutucusu"/>
          <p:cNvSpPr>
            <a:spLocks noGrp="1"/>
          </p:cNvSpPr>
          <p:nvPr>
            <p:ph type="sldNum" sz="quarter" idx="5"/>
          </p:nvPr>
        </p:nvSpPr>
        <p:spPr/>
        <p:txBody>
          <a:bodyPr/>
          <a:lstStyle/>
          <a:p>
            <a:pPr>
              <a:defRPr/>
            </a:pPr>
            <a:fld id="{9D723E47-30E2-466B-A75B-1CDBE4A18AAB}" type="slidenum">
              <a:rPr lang="tr-TR">
                <a:solidFill>
                  <a:prstClr val="black"/>
                </a:solidFill>
              </a:rPr>
              <a:pPr>
                <a:defRPr/>
              </a:pPr>
              <a:t>32</a:t>
            </a:fld>
            <a:endParaRPr lang="tr-TR" dirty="0">
              <a:solidFill>
                <a:prstClr val="black"/>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E7220454-6A7C-494C-A162-7774DA97A2E9}" type="slidenum">
              <a:rPr lang="tr-TR">
                <a:solidFill>
                  <a:prstClr val="black"/>
                </a:solidFill>
                <a:latin typeface="Arial" pitchFamily="34" charset="0"/>
              </a:rPr>
              <a:pPr>
                <a:defRPr/>
              </a:pPr>
              <a:t>38</a:t>
            </a:fld>
            <a:endParaRPr lang="tr-TR">
              <a:solidFill>
                <a:prstClr val="black"/>
              </a:solidFill>
              <a:latin typeface="Arial" pitchFamily="34" charset="0"/>
            </a:endParaRPr>
          </a:p>
        </p:txBody>
      </p:sp>
      <p:sp>
        <p:nvSpPr>
          <p:cNvPr id="6861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tr-TR" smtClean="0">
              <a:latin typeface="Arial" charset="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tr-TR" smtClean="0"/>
              <a:t>Çocukların cinsel istismarında failler, genellikle yaşları gereği kurbanın üzerinde yetki, otorite veya sorumluluk sahibi konumunda bulunan erişkinlerdir, ancak başka çocuklar, özellikle adolesanlar da cinsel istismar faili olabilir. </a:t>
            </a:r>
          </a:p>
          <a:p>
            <a:pPr eaLnBrk="1" hangingPunct="1">
              <a:spcBef>
                <a:spcPct val="0"/>
              </a:spcBef>
            </a:pPr>
            <a:endParaRPr lang="tr-TR" smtClean="0"/>
          </a:p>
          <a:p>
            <a:pPr eaLnBrk="1" hangingPunct="1">
              <a:spcBef>
                <a:spcPct val="0"/>
              </a:spcBef>
            </a:pPr>
            <a:r>
              <a:rPr lang="tr-TR" smtClean="0"/>
              <a:t>Çocukların cinsel istismarında, çocuğun bu eyleme kendi isteği ile katıldığına ilişkin bir iddia olabilir.  Ancak bu durum özellikle 15 yaşından küçük çocuklar için kesinlikle kabul edilemez. Çocuklar bu tip bir eyleme korktuğu, kandırıldığı, eylemin anlamını bilmediği, kendinin suçlanacağından çekindiği için ya da benzer başka bir sebeple katılır. İstismar gerçekleştikten sonra da tacizciden korktuğu, başına gelenlerden utandığı, kendini kirli hissettiği, başına gelenlerin kendi suçu olduğu ya da yaşadıklarının ne anlama geldiğini henüz anlayamadığı için istismara uğradığını ifade edemez. Bu durum da kesinlikle çocuğun bu eyleme kendi isteği ile katıldığı şeklinde yorumlanmamalıdır. Bu nedenle 15 yaşından küçük çocuklara yönelik cinsel istismar durumunda herhangi bir şikayet aranmaksızın adli süreç başlar. </a:t>
            </a:r>
          </a:p>
          <a:p>
            <a:pPr eaLnBrk="1" hangingPunct="1">
              <a:spcBef>
                <a:spcPct val="0"/>
              </a:spcBef>
            </a:pPr>
            <a:endParaRPr lang="tr-TR" smtClean="0"/>
          </a:p>
          <a:p>
            <a:pPr eaLnBrk="1" hangingPunct="1">
              <a:spcBef>
                <a:spcPct val="0"/>
              </a:spcBef>
            </a:pPr>
            <a:r>
              <a:rPr lang="tr-TR" smtClean="0"/>
              <a:t>15 yaş ve üzerindeki çocukların dahil olduğu cinsel eylemlerde adli sürecin başlaması için şikayet gerekir. Ancak 15 yaş ve üzerindeki çocuk şikayetçi olmazsa bile  cinsel tacizin çocuğun üstsoyu, ikinci veya üçüncü derecede kan hısmı, üvey baba, evlat edinen, vasi, eğitici, öğretici, bakıcı, sağlık hizmeti veren veya koruma ve gözetim yükümlülüğü bulunan diğer kişiler tarafından ya da hizmet ilişkisinin sağladığı nüfuz kötüye kullanılmak suretiyle veya birden fazla kişi tarafından birlikte gerçekleştirilmesi hâlinde adli süreç başlar.       </a:t>
            </a:r>
          </a:p>
          <a:p>
            <a:pPr eaLnBrk="1" hangingPunct="1">
              <a:spcBef>
                <a:spcPct val="0"/>
              </a:spcBef>
            </a:pPr>
            <a:endParaRPr lang="tr-TR" smtClean="0"/>
          </a:p>
        </p:txBody>
      </p:sp>
      <p:sp>
        <p:nvSpPr>
          <p:cNvPr id="32772"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12DC1A16-C7E6-411D-88EA-17454315DCB6}" type="slidenum">
              <a:rPr lang="tr-TR">
                <a:solidFill>
                  <a:prstClr val="black"/>
                </a:solidFill>
              </a:rPr>
              <a:pPr>
                <a:defRPr/>
              </a:pPr>
              <a:t>12</a:t>
            </a:fld>
            <a:endParaRPr lang="tr-TR">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smtClean="0"/>
          </a:p>
        </p:txBody>
      </p:sp>
      <p:sp>
        <p:nvSpPr>
          <p:cNvPr id="348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2C3E18B6-C925-4BD5-A73E-58CF4CB36ABA}" type="slidenum">
              <a:rPr lang="tr-TR">
                <a:solidFill>
                  <a:prstClr val="black"/>
                </a:solidFill>
              </a:rPr>
              <a:pPr>
                <a:defRPr/>
              </a:pPr>
              <a:t>13</a:t>
            </a:fld>
            <a:endParaRPr lang="tr-TR">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tr-TR" smtClean="0"/>
              <a:t>Dokunmanın yer aldığı istismar durumlarında; tacizcinin çocuğa dokunmasının dışında çocuğun kendisine dokunmasını istemek, zorlamak veya çocuğu buna ikna etmek de cinsel istismar sayılır.</a:t>
            </a:r>
          </a:p>
          <a:p>
            <a:pPr eaLnBrk="1" hangingPunct="1">
              <a:spcBef>
                <a:spcPct val="0"/>
              </a:spcBef>
            </a:pPr>
            <a:endParaRPr lang="tr-TR" smtClean="0"/>
          </a:p>
          <a:p>
            <a:pPr eaLnBrk="1" hangingPunct="1">
              <a:spcBef>
                <a:spcPct val="0"/>
              </a:spcBef>
            </a:pPr>
            <a:endParaRPr lang="tr-TR" smtClean="0"/>
          </a:p>
        </p:txBody>
      </p:sp>
      <p:sp>
        <p:nvSpPr>
          <p:cNvPr id="35844"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AC1416A-00A4-48E8-BFD7-D6DFD4545624}" type="slidenum">
              <a:rPr lang="tr-TR">
                <a:solidFill>
                  <a:prstClr val="black"/>
                </a:solidFill>
              </a:rPr>
              <a:pPr>
                <a:defRPr/>
              </a:pPr>
              <a:t>14</a:t>
            </a:fld>
            <a:endParaRPr lang="tr-TR">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smtClean="0"/>
          </a:p>
          <a:p>
            <a:pPr eaLnBrk="1" hangingPunct="1">
              <a:spcBef>
                <a:spcPct val="0"/>
              </a:spcBef>
            </a:pPr>
            <a:endParaRPr lang="tr-TR" smtClean="0"/>
          </a:p>
        </p:txBody>
      </p:sp>
      <p:sp>
        <p:nvSpPr>
          <p:cNvPr id="36868"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E559492A-3525-4C22-886A-CE92C461D966}" type="slidenum">
              <a:rPr lang="tr-TR">
                <a:solidFill>
                  <a:prstClr val="black"/>
                </a:solidFill>
              </a:rPr>
              <a:pPr>
                <a:defRPr/>
              </a:pPr>
              <a:t>15</a:t>
            </a:fld>
            <a:endParaRPr lang="tr-TR">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tr-TR" b="1" smtClean="0"/>
              <a:t>Ensest</a:t>
            </a:r>
            <a:r>
              <a:rPr lang="tr-TR" smtClean="0"/>
              <a:t> cinsel istismar kapsamında bir saldırı tipidir. Ensestin tek ve kesin bir tanımını yapmak zordur. Son çalışmalarda üzerinde fikir birliğine varılan tanıma göre ensest; birbiriyle evli olanlar dışındaki aile üyeleri arasında sözlü-sözsüz, fiziksel, görsel her türlü erotik davranıştır.  Ensest için kabul edilen taciz, taciz edenin cinsel uyarılması ya da tatmini için çocuğa veya gence yönelmiş her türlü fiziksel ya da fiziksel olmayan cinsel davranışı içerir. </a:t>
            </a:r>
          </a:p>
        </p:txBody>
      </p:sp>
      <p:sp>
        <p:nvSpPr>
          <p:cNvPr id="37892"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BE487B32-6E0D-4D1B-9AB1-E333A749782E}" type="slidenum">
              <a:rPr lang="tr-TR">
                <a:solidFill>
                  <a:prstClr val="black"/>
                </a:solidFill>
              </a:rPr>
              <a:pPr>
                <a:defRPr/>
              </a:pPr>
              <a:t>16</a:t>
            </a:fld>
            <a:endParaRPr lang="tr-TR">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tr-TR" smtClean="0"/>
              <a:t>Bu slaytta bahsedilen davranış özellikleri daha çok cinsel istismarı akla getirir.  Ancak  bu davranışların cinsel istismar için kesin belirtiler olmadığı, çocukların farklı sebeplerle de böyle davranabileceği bilinmelidir.  </a:t>
            </a:r>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68EC585-01F0-4934-9F2F-BCA9443CEF43}" type="slidenum">
              <a:rPr lang="tr-TR">
                <a:solidFill>
                  <a:prstClr val="black"/>
                </a:solidFill>
              </a:rPr>
              <a:pPr>
                <a:defRPr/>
              </a:pPr>
              <a:t>17</a:t>
            </a:fld>
            <a:endParaRPr lang="tr-TR">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tr-TR" smtClean="0"/>
              <a:t>Bu slaytta bahsedilen davranış özellikleri daha çok cinsel istismarı akla getirir.  Ancak  bu davranışların cinsel istismar için kesin belirtiler olmadığı, çocukların farklı sebeplerle de böyle davranabileceği bilinmelidir.  </a:t>
            </a:r>
          </a:p>
          <a:p>
            <a:pPr eaLnBrk="1" hangingPunct="1">
              <a:spcBef>
                <a:spcPct val="0"/>
              </a:spcBef>
            </a:pPr>
            <a:endParaRPr lang="tr-TR" smtClean="0"/>
          </a:p>
        </p:txBody>
      </p:sp>
      <p:sp>
        <p:nvSpPr>
          <p:cNvPr id="430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E864DCB0-C72F-4A8E-81B8-6E6E3183722A}" type="slidenum">
              <a:rPr lang="tr-TR">
                <a:solidFill>
                  <a:prstClr val="black"/>
                </a:solidFill>
              </a:rPr>
              <a:pPr>
                <a:defRPr/>
              </a:pPr>
              <a:t>18</a:t>
            </a:fld>
            <a:endParaRPr lang="tr-TR">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pPr>
              <a:defRPr/>
            </a:pPr>
            <a:fld id="{CACAAE8E-0072-4B9B-99A8-D9CB3998FC11}" type="datetimeFigureOut">
              <a:rPr lang="tr-TR" smtClean="0">
                <a:solidFill>
                  <a:prstClr val="black">
                    <a:tint val="75000"/>
                  </a:prstClr>
                </a:solidFill>
              </a:rPr>
              <a:pPr>
                <a:defRPr/>
              </a:pPr>
              <a:t>10.10.2018</a:t>
            </a:fld>
            <a:endParaRPr lang="tr-T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104B14D9-7ECA-4AC4-AA9C-20B9212BEC24}" type="slidenum">
              <a:rPr lang="tr-TR" smtClean="0">
                <a:solidFill>
                  <a:prstClr val="black">
                    <a:tint val="75000"/>
                  </a:prstClr>
                </a:solidFill>
              </a:rPr>
              <a:pPr>
                <a:defRPr/>
              </a:pPr>
              <a:t>‹#›</a:t>
            </a:fld>
            <a:endParaRPr lang="tr-TR" dirty="0">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pPr>
              <a:defRPr/>
            </a:pPr>
            <a:fld id="{CACAAE8E-0072-4B9B-99A8-D9CB3998FC11}" type="datetimeFigureOut">
              <a:rPr lang="tr-TR" smtClean="0">
                <a:solidFill>
                  <a:prstClr val="black">
                    <a:tint val="75000"/>
                  </a:prstClr>
                </a:solidFill>
              </a:rPr>
              <a:pPr>
                <a:defRPr/>
              </a:pPr>
              <a:t>10.10.2018</a:t>
            </a:fld>
            <a:endParaRPr lang="tr-T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104B14D9-7ECA-4AC4-AA9C-20B9212BEC24}" type="slidenum">
              <a:rPr lang="tr-TR" smtClean="0">
                <a:solidFill>
                  <a:prstClr val="black">
                    <a:tint val="75000"/>
                  </a:prstClr>
                </a:solidFill>
              </a:rPr>
              <a:pPr>
                <a:defRPr/>
              </a:pPr>
              <a:t>‹#›</a:t>
            </a:fld>
            <a:endParaRPr lang="tr-TR" dirty="0">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pPr>
              <a:defRPr/>
            </a:pPr>
            <a:fld id="{CACAAE8E-0072-4B9B-99A8-D9CB3998FC11}" type="datetimeFigureOut">
              <a:rPr lang="tr-TR" smtClean="0">
                <a:solidFill>
                  <a:prstClr val="black">
                    <a:tint val="75000"/>
                  </a:prstClr>
                </a:solidFill>
              </a:rPr>
              <a:pPr>
                <a:defRPr/>
              </a:pPr>
              <a:t>10.10.2018</a:t>
            </a:fld>
            <a:endParaRPr lang="tr-T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104B14D9-7ECA-4AC4-AA9C-20B9212BEC24}" type="slidenum">
              <a:rPr lang="tr-TR" smtClean="0">
                <a:solidFill>
                  <a:prstClr val="black">
                    <a:tint val="75000"/>
                  </a:prstClr>
                </a:solidFill>
              </a:rPr>
              <a:pPr>
                <a:defRPr/>
              </a:pPr>
              <a:t>‹#›</a:t>
            </a:fld>
            <a:endParaRPr lang="tr-TR" dirty="0">
              <a:solidFill>
                <a:prstClr val="black">
                  <a:tint val="75000"/>
                </a:prstClr>
              </a:solidFill>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pPr>
              <a:defRPr/>
            </a:pPr>
            <a:fld id="{CACAAE8E-0072-4B9B-99A8-D9CB3998FC11}" type="datetimeFigureOut">
              <a:rPr lang="tr-TR" smtClean="0">
                <a:solidFill>
                  <a:prstClr val="black">
                    <a:tint val="75000"/>
                  </a:prstClr>
                </a:solidFill>
              </a:rPr>
              <a:pPr>
                <a:defRPr/>
              </a:pPr>
              <a:t>10.10.2018</a:t>
            </a:fld>
            <a:endParaRPr lang="tr-T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104B14D9-7ECA-4AC4-AA9C-20B9212BEC24}" type="slidenum">
              <a:rPr lang="tr-TR" smtClean="0">
                <a:solidFill>
                  <a:prstClr val="black">
                    <a:tint val="75000"/>
                  </a:prstClr>
                </a:solidFill>
              </a:rPr>
              <a:pPr>
                <a:defRPr/>
              </a:pPr>
              <a:t>‹#›</a:t>
            </a:fld>
            <a:endParaRPr lang="tr-TR" dirty="0">
              <a:solidFill>
                <a:prstClr val="black">
                  <a:tint val="75000"/>
                </a:prstClr>
              </a:solidFill>
            </a:endParaRPr>
          </a:p>
        </p:txBody>
      </p:sp>
      <p:sp>
        <p:nvSpPr>
          <p:cNvPr id="7" name="Title 6"/>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pPr>
              <a:defRPr/>
            </a:pPr>
            <a:fld id="{CACAAE8E-0072-4B9B-99A8-D9CB3998FC11}" type="datetimeFigureOut">
              <a:rPr lang="tr-TR" smtClean="0">
                <a:solidFill>
                  <a:prstClr val="black">
                    <a:tint val="75000"/>
                  </a:prstClr>
                </a:solidFill>
              </a:rPr>
              <a:pPr>
                <a:defRPr/>
              </a:pPr>
              <a:t>10.10.2018</a:t>
            </a:fld>
            <a:endParaRPr lang="tr-TR"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104B14D9-7ECA-4AC4-AA9C-20B9212BEC24}" type="slidenum">
              <a:rPr lang="tr-TR" smtClean="0">
                <a:solidFill>
                  <a:prstClr val="black">
                    <a:tint val="75000"/>
                  </a:prstClr>
                </a:solidFill>
              </a:rPr>
              <a:pPr>
                <a:defRPr/>
              </a:pPr>
              <a:t>‹#›</a:t>
            </a:fld>
            <a:endParaRPr lang="tr-TR" dirty="0">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pPr>
              <a:defRPr/>
            </a:pPr>
            <a:fld id="{CACAAE8E-0072-4B9B-99A8-D9CB3998FC11}" type="datetimeFigureOut">
              <a:rPr lang="tr-TR" smtClean="0">
                <a:solidFill>
                  <a:prstClr val="black">
                    <a:tint val="75000"/>
                  </a:prstClr>
                </a:solidFill>
              </a:rPr>
              <a:pPr>
                <a:defRPr/>
              </a:pPr>
              <a:t>10.10.2018</a:t>
            </a:fld>
            <a:endParaRPr lang="tr-T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tr-T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104B14D9-7ECA-4AC4-AA9C-20B9212BEC24}" type="slidenum">
              <a:rPr lang="tr-TR" smtClean="0">
                <a:solidFill>
                  <a:prstClr val="black">
                    <a:tint val="75000"/>
                  </a:prstClr>
                </a:solidFill>
              </a:rPr>
              <a:pPr>
                <a:defRPr/>
              </a:pPr>
              <a:t>‹#›</a:t>
            </a:fld>
            <a:endParaRPr lang="tr-TR" dirty="0">
              <a:solidFill>
                <a:prstClr val="black">
                  <a:tint val="75000"/>
                </a:prstClr>
              </a:solidFill>
            </a:endParaRPr>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pPr>
              <a:defRPr/>
            </a:pPr>
            <a:fld id="{CACAAE8E-0072-4B9B-99A8-D9CB3998FC11}" type="datetimeFigureOut">
              <a:rPr lang="tr-TR" smtClean="0">
                <a:solidFill>
                  <a:prstClr val="black">
                    <a:tint val="75000"/>
                  </a:prstClr>
                </a:solidFill>
              </a:rPr>
              <a:pPr>
                <a:defRPr/>
              </a:pPr>
              <a:t>10.10.2018</a:t>
            </a:fld>
            <a:endParaRPr lang="tr-TR" dirty="0">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tr-TR">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104B14D9-7ECA-4AC4-AA9C-20B9212BEC24}" type="slidenum">
              <a:rPr lang="tr-TR" smtClean="0">
                <a:solidFill>
                  <a:prstClr val="black">
                    <a:tint val="75000"/>
                  </a:prstClr>
                </a:solidFill>
              </a:rPr>
              <a:pPr>
                <a:defRPr/>
              </a:pPr>
              <a:t>‹#›</a:t>
            </a:fld>
            <a:endParaRPr lang="tr-TR" dirty="0">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pPr>
              <a:defRPr/>
            </a:pPr>
            <a:fld id="{CACAAE8E-0072-4B9B-99A8-D9CB3998FC11}" type="datetimeFigureOut">
              <a:rPr lang="tr-TR" smtClean="0">
                <a:solidFill>
                  <a:prstClr val="black">
                    <a:tint val="75000"/>
                  </a:prstClr>
                </a:solidFill>
              </a:rPr>
              <a:pPr>
                <a:defRPr/>
              </a:pPr>
              <a:t>10.10.2018</a:t>
            </a:fld>
            <a:endParaRPr lang="tr-TR" dirty="0">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tr-TR">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104B14D9-7ECA-4AC4-AA9C-20B9212BEC24}" type="slidenum">
              <a:rPr lang="tr-TR" smtClean="0">
                <a:solidFill>
                  <a:prstClr val="black">
                    <a:tint val="75000"/>
                  </a:prstClr>
                </a:solidFill>
              </a:rPr>
              <a:pPr>
                <a:defRPr/>
              </a:pPr>
              <a:t>‹#›</a:t>
            </a:fld>
            <a:endParaRPr lang="tr-TR" dirty="0">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pPr>
              <a:defRPr/>
            </a:pPr>
            <a:fld id="{CACAAE8E-0072-4B9B-99A8-D9CB3998FC11}" type="datetimeFigureOut">
              <a:rPr lang="tr-TR" smtClean="0">
                <a:solidFill>
                  <a:prstClr val="black">
                    <a:tint val="75000"/>
                  </a:prstClr>
                </a:solidFill>
              </a:rPr>
              <a:pPr>
                <a:defRPr/>
              </a:pPr>
              <a:t>10.10.2018</a:t>
            </a:fld>
            <a:endParaRPr lang="tr-TR" dirty="0">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tr-TR">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104B14D9-7ECA-4AC4-AA9C-20B9212BEC24}" type="slidenum">
              <a:rPr lang="tr-TR" smtClean="0">
                <a:solidFill>
                  <a:prstClr val="black">
                    <a:tint val="75000"/>
                  </a:prstClr>
                </a:solidFill>
              </a:rPr>
              <a:pPr>
                <a:defRPr/>
              </a:pPr>
              <a:t>‹#›</a:t>
            </a:fld>
            <a:endParaRPr lang="tr-TR" dirty="0">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pPr>
              <a:defRPr/>
            </a:pPr>
            <a:fld id="{CACAAE8E-0072-4B9B-99A8-D9CB3998FC11}" type="datetimeFigureOut">
              <a:rPr lang="tr-TR" smtClean="0">
                <a:solidFill>
                  <a:prstClr val="black">
                    <a:tint val="75000"/>
                  </a:prstClr>
                </a:solidFill>
              </a:rPr>
              <a:pPr>
                <a:defRPr/>
              </a:pPr>
              <a:t>10.10.2018</a:t>
            </a:fld>
            <a:endParaRPr lang="tr-T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tr-T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104B14D9-7ECA-4AC4-AA9C-20B9212BEC24}" type="slidenum">
              <a:rPr lang="tr-TR" smtClean="0">
                <a:solidFill>
                  <a:prstClr val="black">
                    <a:tint val="75000"/>
                  </a:prstClr>
                </a:solidFill>
              </a:rPr>
              <a:pPr>
                <a:defRPr/>
              </a:pPr>
              <a:t>‹#›</a:t>
            </a:fld>
            <a:endParaRPr lang="tr-TR" dirty="0">
              <a:solidFill>
                <a:prstClr val="black">
                  <a:tint val="75000"/>
                </a:prstClr>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pPr>
              <a:defRPr/>
            </a:pPr>
            <a:fld id="{CACAAE8E-0072-4B9B-99A8-D9CB3998FC11}" type="datetimeFigureOut">
              <a:rPr lang="tr-TR" smtClean="0">
                <a:solidFill>
                  <a:prstClr val="black">
                    <a:tint val="75000"/>
                  </a:prstClr>
                </a:solidFill>
              </a:rPr>
              <a:pPr>
                <a:defRPr/>
              </a:pPr>
              <a:t>10.10.2018</a:t>
            </a:fld>
            <a:endParaRPr lang="tr-TR"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tr-T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104B14D9-7ECA-4AC4-AA9C-20B9212BEC24}" type="slidenum">
              <a:rPr lang="tr-TR" smtClean="0">
                <a:solidFill>
                  <a:prstClr val="black">
                    <a:tint val="75000"/>
                  </a:prstClr>
                </a:solidFill>
              </a:rPr>
              <a:pPr>
                <a:defRPr/>
              </a:pPr>
              <a:t>‹#›</a:t>
            </a:fld>
            <a:endParaRPr lang="tr-TR" dirty="0">
              <a:solidFill>
                <a:prstClr val="black">
                  <a:tint val="75000"/>
                </a:prstClr>
              </a:solidFill>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pPr>
              <a:defRPr/>
            </a:pPr>
            <a:fld id="{CACAAE8E-0072-4B9B-99A8-D9CB3998FC11}" type="datetimeFigureOut">
              <a:rPr lang="tr-TR" smtClean="0">
                <a:solidFill>
                  <a:prstClr val="black">
                    <a:tint val="75000"/>
                  </a:prstClr>
                </a:solidFill>
              </a:rPr>
              <a:pPr>
                <a:defRPr/>
              </a:pPr>
              <a:t>10.10.2018</a:t>
            </a:fld>
            <a:endParaRPr lang="tr-TR" dirty="0">
              <a:solidFill>
                <a:prstClr val="black">
                  <a:tint val="75000"/>
                </a:prstClr>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pPr>
              <a:defRPr/>
            </a:pPr>
            <a:endParaRPr lang="tr-TR">
              <a:solidFill>
                <a:prstClr val="black">
                  <a:tint val="75000"/>
                </a:prstClr>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pPr>
              <a:defRPr/>
            </a:pPr>
            <a:fld id="{104B14D9-7ECA-4AC4-AA9C-20B9212BEC24}" type="slidenum">
              <a:rPr lang="tr-TR" smtClean="0">
                <a:solidFill>
                  <a:prstClr val="black">
                    <a:tint val="75000"/>
                  </a:prstClr>
                </a:solidFill>
              </a:rPr>
              <a:pPr>
                <a:defRPr/>
              </a:pPr>
              <a:t>‹#›</a:t>
            </a:fld>
            <a:endParaRPr lang="tr-TR" dirty="0">
              <a:solidFill>
                <a:prstClr val="black">
                  <a:tint val="75000"/>
                </a:prstClr>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4.xml"/><Relationship Id="rId1" Type="http://schemas.openxmlformats.org/officeDocument/2006/relationships/tags" Target="../tags/tag1.xml"/><Relationship Id="rId5" Type="http://schemas.openxmlformats.org/officeDocument/2006/relationships/image" Target="../media/image3.jpe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Dikdörtgen"/>
          <p:cNvSpPr/>
          <p:nvPr/>
        </p:nvSpPr>
        <p:spPr>
          <a:xfrm>
            <a:off x="890363" y="1556792"/>
            <a:ext cx="7470374" cy="2585323"/>
          </a:xfrm>
          <a:prstGeom prst="rect">
            <a:avLst/>
          </a:prstGeom>
          <a:noFill/>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base">
              <a:spcBef>
                <a:spcPct val="0"/>
              </a:spcBef>
              <a:spcAft>
                <a:spcPct val="0"/>
              </a:spcAft>
              <a:defRPr/>
            </a:pPr>
            <a:r>
              <a:rPr lang="tr-TR" sz="5400" b="1" spc="50" dirty="0" smtClean="0">
                <a:ln w="11430"/>
                <a:gradFill>
                  <a:gsLst>
                    <a:gs pos="25000">
                      <a:srgbClr val="C0504D">
                        <a:satMod val="155000"/>
                      </a:srgbClr>
                    </a:gs>
                    <a:gs pos="100000">
                      <a:srgbClr val="C0504D">
                        <a:shade val="45000"/>
                        <a:satMod val="165000"/>
                      </a:srgbClr>
                    </a:gs>
                  </a:gsLst>
                  <a:lin ang="5400000"/>
                </a:gradFill>
                <a:effectLst>
                  <a:outerShdw blurRad="76200" dist="50800" dir="5400000" algn="tl" rotWithShape="0">
                    <a:srgbClr val="000000">
                      <a:alpha val="65000"/>
                    </a:srgbClr>
                  </a:outerShdw>
                </a:effectLst>
                <a:cs typeface="Arial" charset="0"/>
              </a:rPr>
              <a:t>ÇOCUK </a:t>
            </a:r>
            <a:r>
              <a:rPr lang="tr-TR" sz="5400" b="1" spc="50" dirty="0">
                <a:ln w="11430"/>
                <a:gradFill>
                  <a:gsLst>
                    <a:gs pos="25000">
                      <a:srgbClr val="C0504D">
                        <a:satMod val="155000"/>
                      </a:srgbClr>
                    </a:gs>
                    <a:gs pos="100000">
                      <a:srgbClr val="C0504D">
                        <a:shade val="45000"/>
                        <a:satMod val="165000"/>
                      </a:srgbClr>
                    </a:gs>
                  </a:gsLst>
                  <a:lin ang="5400000"/>
                </a:gradFill>
                <a:effectLst>
                  <a:outerShdw blurRad="76200" dist="50800" dir="5400000" algn="tl" rotWithShape="0">
                    <a:srgbClr val="000000">
                      <a:alpha val="65000"/>
                    </a:srgbClr>
                  </a:outerShdw>
                </a:effectLst>
                <a:cs typeface="Arial" charset="0"/>
              </a:rPr>
              <a:t>CİNSEL İSTİSMARI KONUSUNDA FARKINDALIK EĞİTİMİ</a:t>
            </a:r>
          </a:p>
        </p:txBody>
      </p:sp>
      <p:sp>
        <p:nvSpPr>
          <p:cNvPr id="3" name="5 Dikdörtgen"/>
          <p:cNvSpPr/>
          <p:nvPr/>
        </p:nvSpPr>
        <p:spPr>
          <a:xfrm>
            <a:off x="665110" y="5157192"/>
            <a:ext cx="7920880" cy="1200329"/>
          </a:xfrm>
          <a:prstGeom prst="rect">
            <a:avLst/>
          </a:prstGeom>
          <a:noFill/>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base">
              <a:spcBef>
                <a:spcPct val="0"/>
              </a:spcBef>
              <a:spcAft>
                <a:spcPct val="0"/>
              </a:spcAft>
              <a:defRPr/>
            </a:pPr>
            <a:r>
              <a:rPr lang="tr-TR" sz="2400" b="1" spc="50" dirty="0">
                <a:ln w="11430"/>
                <a:effectLst>
                  <a:outerShdw blurRad="76200" dist="50800" dir="5400000" algn="tl" rotWithShape="0">
                    <a:srgbClr val="000000">
                      <a:alpha val="65000"/>
                    </a:srgbClr>
                  </a:outerShdw>
                </a:effectLst>
                <a:cs typeface="Arial" charset="0"/>
              </a:rPr>
              <a:t>Bekir EROL</a:t>
            </a:r>
          </a:p>
          <a:p>
            <a:pPr algn="ctr" fontAlgn="base">
              <a:spcBef>
                <a:spcPct val="0"/>
              </a:spcBef>
              <a:spcAft>
                <a:spcPct val="0"/>
              </a:spcAft>
              <a:defRPr/>
            </a:pPr>
            <a:r>
              <a:rPr lang="tr-TR" sz="2400" b="1" spc="50" dirty="0">
                <a:ln w="11430"/>
                <a:effectLst>
                  <a:outerShdw blurRad="76200" dist="50800" dir="5400000" algn="tl" rotWithShape="0">
                    <a:srgbClr val="000000">
                      <a:alpha val="65000"/>
                    </a:srgbClr>
                  </a:outerShdw>
                </a:effectLst>
                <a:cs typeface="Arial" charset="0"/>
              </a:rPr>
              <a:t>Uzm. Psikolojik Danışman</a:t>
            </a:r>
          </a:p>
          <a:p>
            <a:pPr algn="ctr" fontAlgn="base">
              <a:spcBef>
                <a:spcPct val="0"/>
              </a:spcBef>
              <a:spcAft>
                <a:spcPct val="0"/>
              </a:spcAft>
              <a:defRPr/>
            </a:pPr>
            <a:r>
              <a:rPr lang="tr-TR" sz="2400" b="1" spc="50" dirty="0">
                <a:ln w="11430"/>
                <a:effectLst>
                  <a:outerShdw blurRad="76200" dist="50800" dir="5400000" algn="tl" rotWithShape="0">
                    <a:srgbClr val="000000">
                      <a:alpha val="65000"/>
                    </a:srgbClr>
                  </a:outerShdw>
                </a:effectLst>
                <a:cs typeface="Arial" charset="0"/>
              </a:rPr>
              <a:t>(Elazığ Rehberlik ve Araştırma Merkezi Müdür Yrd.)</a:t>
            </a:r>
          </a:p>
        </p:txBody>
      </p:sp>
    </p:spTree>
    <p:extLst>
      <p:ext uri="{BB962C8B-B14F-4D97-AF65-F5344CB8AC3E}">
        <p14:creationId xmlns:p14="http://schemas.microsoft.com/office/powerpoint/2010/main" val="42693101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4210252802"/>
              </p:ext>
            </p:extLst>
          </p:nvPr>
        </p:nvGraphicFramePr>
        <p:xfrm>
          <a:off x="539552" y="1556792"/>
          <a:ext cx="8208912" cy="49843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299161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403915357"/>
              </p:ext>
            </p:extLst>
          </p:nvPr>
        </p:nvGraphicFramePr>
        <p:xfrm>
          <a:off x="539552" y="1556792"/>
          <a:ext cx="8208912" cy="49843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654164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539552" y="908720"/>
          <a:ext cx="8208912" cy="49843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87326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rtlCol="0">
            <a:normAutofit fontScale="90000"/>
          </a:bodyPr>
          <a:lstStyle/>
          <a:p>
            <a:pPr algn="l" eaLnBrk="1" fontAlgn="auto" hangingPunct="1">
              <a:spcAft>
                <a:spcPts val="0"/>
              </a:spcAft>
              <a:defRPr/>
            </a:pPr>
            <a:r>
              <a:rPr lang="tr-TR" b="1" dirty="0" smtClean="0">
                <a:ln/>
                <a:solidFill>
                  <a:schemeClr val="accent3">
                    <a:lumMod val="50000"/>
                  </a:schemeClr>
                </a:solidFill>
              </a:rPr>
              <a:t/>
            </a:r>
            <a:br>
              <a:rPr lang="tr-TR" b="1" dirty="0" smtClean="0">
                <a:ln/>
                <a:solidFill>
                  <a:schemeClr val="accent3">
                    <a:lumMod val="50000"/>
                  </a:schemeClr>
                </a:solidFill>
              </a:rPr>
            </a:br>
            <a:r>
              <a:rPr lang="tr-TR" sz="3200" b="1" dirty="0" smtClean="0">
                <a:ln/>
                <a:solidFill>
                  <a:schemeClr val="accent3">
                    <a:lumMod val="50000"/>
                  </a:schemeClr>
                </a:solidFill>
              </a:rPr>
              <a:t>İstismar ve ihmalin belirti ve bulguları</a:t>
            </a:r>
            <a:r>
              <a:rPr lang="tr-TR" b="1" dirty="0" smtClean="0">
                <a:ln/>
                <a:solidFill>
                  <a:schemeClr val="accent3">
                    <a:lumMod val="50000"/>
                  </a:schemeClr>
                </a:solidFill>
              </a:rPr>
              <a:t/>
            </a:r>
            <a:br>
              <a:rPr lang="tr-TR" b="1" dirty="0" smtClean="0">
                <a:ln/>
                <a:solidFill>
                  <a:schemeClr val="accent3">
                    <a:lumMod val="50000"/>
                  </a:schemeClr>
                </a:solidFill>
              </a:rPr>
            </a:br>
            <a:endParaRPr lang="tr-TR" dirty="0"/>
          </a:p>
        </p:txBody>
      </p:sp>
      <p:sp>
        <p:nvSpPr>
          <p:cNvPr id="5" name="4 Yuvarlatılmış Dikdörtgen"/>
          <p:cNvSpPr/>
          <p:nvPr/>
        </p:nvSpPr>
        <p:spPr>
          <a:xfrm>
            <a:off x="428625" y="285750"/>
            <a:ext cx="8286750" cy="914400"/>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tr-TR" sz="2800" b="1" dirty="0">
                <a:solidFill>
                  <a:srgbClr val="9BBB59">
                    <a:lumMod val="50000"/>
                  </a:srgbClr>
                </a:solidFill>
              </a:rPr>
              <a:t>Cinsel İstismarın Şekilleri </a:t>
            </a:r>
          </a:p>
        </p:txBody>
      </p:sp>
      <p:sp>
        <p:nvSpPr>
          <p:cNvPr id="6" name="5 Yuvarlatılmış Dikdörtgen"/>
          <p:cNvSpPr/>
          <p:nvPr/>
        </p:nvSpPr>
        <p:spPr>
          <a:xfrm>
            <a:off x="539750" y="1341438"/>
            <a:ext cx="8135938" cy="5327650"/>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marL="369888" indent="-369888">
              <a:spcBef>
                <a:spcPts val="550"/>
              </a:spcBef>
              <a:buClr>
                <a:srgbClr val="FFFFCC"/>
              </a:buClr>
              <a:buSzPct val="70000"/>
              <a:buFont typeface="Wingdings" pitchFamily="2" charset="2"/>
              <a:buChar char=""/>
              <a:tabLst>
                <a:tab pos="369888" algn="l"/>
                <a:tab pos="485775" algn="l"/>
                <a:tab pos="981075" algn="l"/>
                <a:tab pos="1476375" algn="l"/>
                <a:tab pos="1971675" algn="l"/>
                <a:tab pos="2466975" algn="l"/>
                <a:tab pos="2962275" algn="l"/>
                <a:tab pos="3455988" algn="l"/>
                <a:tab pos="3951288" algn="l"/>
                <a:tab pos="4446588" algn="l"/>
                <a:tab pos="4941888" algn="l"/>
                <a:tab pos="5437188" algn="l"/>
                <a:tab pos="5932488" algn="l"/>
                <a:tab pos="6427788" algn="l"/>
                <a:tab pos="6923088" algn="l"/>
                <a:tab pos="7418388" algn="l"/>
                <a:tab pos="7913688" algn="l"/>
                <a:tab pos="8408988" algn="l"/>
                <a:tab pos="8904288" algn="l"/>
                <a:tab pos="9399588" algn="l"/>
                <a:tab pos="9893300" algn="l"/>
              </a:tabLst>
              <a:defRPr/>
            </a:pPr>
            <a:r>
              <a:rPr lang="en-GB" sz="2400" b="1" dirty="0" err="1">
                <a:solidFill>
                  <a:srgbClr val="9BBB59">
                    <a:lumMod val="50000"/>
                  </a:srgbClr>
                </a:solidFill>
              </a:rPr>
              <a:t>Dokunma</a:t>
            </a:r>
            <a:r>
              <a:rPr lang="en-GB" sz="2400" b="1" dirty="0">
                <a:solidFill>
                  <a:srgbClr val="9BBB59">
                    <a:lumMod val="50000"/>
                  </a:srgbClr>
                </a:solidFill>
              </a:rPr>
              <a:t> </a:t>
            </a:r>
            <a:r>
              <a:rPr lang="en-GB" sz="2400" b="1" dirty="0" err="1">
                <a:solidFill>
                  <a:srgbClr val="9BBB59">
                    <a:lumMod val="50000"/>
                  </a:srgbClr>
                </a:solidFill>
              </a:rPr>
              <a:t>olmaksızın</a:t>
            </a:r>
            <a:r>
              <a:rPr lang="en-GB" sz="2400" b="1" dirty="0">
                <a:solidFill>
                  <a:srgbClr val="9BBB59">
                    <a:lumMod val="50000"/>
                  </a:srgbClr>
                </a:solidFill>
              </a:rPr>
              <a:t> </a:t>
            </a:r>
            <a:r>
              <a:rPr lang="en-GB" sz="2400" b="1" dirty="0" err="1">
                <a:solidFill>
                  <a:srgbClr val="9BBB59">
                    <a:lumMod val="50000"/>
                  </a:srgbClr>
                </a:solidFill>
              </a:rPr>
              <a:t>yapılan</a:t>
            </a:r>
            <a:r>
              <a:rPr lang="tr-TR" sz="2400" b="1" dirty="0">
                <a:solidFill>
                  <a:srgbClr val="9BBB59">
                    <a:lumMod val="50000"/>
                  </a:srgbClr>
                </a:solidFill>
              </a:rPr>
              <a:t> cinsel </a:t>
            </a:r>
            <a:r>
              <a:rPr lang="en-GB" sz="2400" b="1" dirty="0" err="1">
                <a:solidFill>
                  <a:srgbClr val="9BBB59">
                    <a:lumMod val="50000"/>
                  </a:srgbClr>
                </a:solidFill>
              </a:rPr>
              <a:t>istismar</a:t>
            </a:r>
            <a:r>
              <a:rPr lang="tr-TR" sz="2400" b="1" dirty="0">
                <a:solidFill>
                  <a:srgbClr val="9BBB59">
                    <a:lumMod val="50000"/>
                  </a:srgbClr>
                </a:solidFill>
              </a:rPr>
              <a:t> şekilleri</a:t>
            </a:r>
            <a:endParaRPr lang="en-GB" sz="2400" b="1" dirty="0">
              <a:solidFill>
                <a:srgbClr val="9BBB59">
                  <a:lumMod val="50000"/>
                </a:srgbClr>
              </a:solidFill>
            </a:endParaRPr>
          </a:p>
          <a:p>
            <a:pPr marL="369888" indent="-369888">
              <a:spcBef>
                <a:spcPts val="550"/>
              </a:spcBef>
              <a:buClr>
                <a:srgbClr val="9BBB59">
                  <a:lumMod val="50000"/>
                </a:srgbClr>
              </a:buClr>
              <a:buFont typeface="Wingdings" pitchFamily="2" charset="2"/>
              <a:buChar char="v"/>
              <a:tabLst>
                <a:tab pos="369888" algn="l"/>
                <a:tab pos="485775" algn="l"/>
                <a:tab pos="981075" algn="l"/>
                <a:tab pos="1476375" algn="l"/>
                <a:tab pos="1971675" algn="l"/>
                <a:tab pos="2466975" algn="l"/>
                <a:tab pos="2962275" algn="l"/>
                <a:tab pos="3455988" algn="l"/>
                <a:tab pos="3951288" algn="l"/>
                <a:tab pos="4446588" algn="l"/>
                <a:tab pos="4941888" algn="l"/>
                <a:tab pos="5437188" algn="l"/>
                <a:tab pos="5932488" algn="l"/>
                <a:tab pos="6427788" algn="l"/>
                <a:tab pos="6923088" algn="l"/>
                <a:tab pos="7418388" algn="l"/>
                <a:tab pos="7913688" algn="l"/>
                <a:tab pos="8408988" algn="l"/>
                <a:tab pos="8904288" algn="l"/>
                <a:tab pos="9399588" algn="l"/>
                <a:tab pos="9893300" algn="l"/>
              </a:tabLst>
              <a:defRPr/>
            </a:pPr>
            <a:r>
              <a:rPr lang="tr-TR" sz="2400" dirty="0">
                <a:solidFill>
                  <a:srgbClr val="9BBB59">
                    <a:lumMod val="50000"/>
                  </a:srgbClr>
                </a:solidFill>
              </a:rPr>
              <a:t>Çocuğa cinsel içerikli şeyler söylemek ve çocukla aynı içerikte konuşmalar yapmak</a:t>
            </a:r>
          </a:p>
          <a:p>
            <a:pPr marL="369888" indent="-369888">
              <a:spcBef>
                <a:spcPts val="550"/>
              </a:spcBef>
              <a:buClr>
                <a:srgbClr val="9BBB59">
                  <a:lumMod val="50000"/>
                </a:srgbClr>
              </a:buClr>
              <a:buFont typeface="Wingdings" pitchFamily="2" charset="2"/>
              <a:buChar char="v"/>
              <a:tabLst>
                <a:tab pos="369888" algn="l"/>
                <a:tab pos="485775" algn="l"/>
                <a:tab pos="981075" algn="l"/>
                <a:tab pos="1476375" algn="l"/>
                <a:tab pos="1971675" algn="l"/>
                <a:tab pos="2466975" algn="l"/>
                <a:tab pos="2962275" algn="l"/>
                <a:tab pos="3455988" algn="l"/>
                <a:tab pos="3951288" algn="l"/>
                <a:tab pos="4446588" algn="l"/>
                <a:tab pos="4941888" algn="l"/>
                <a:tab pos="5437188" algn="l"/>
                <a:tab pos="5932488" algn="l"/>
                <a:tab pos="6427788" algn="l"/>
                <a:tab pos="6923088" algn="l"/>
                <a:tab pos="7418388" algn="l"/>
                <a:tab pos="7913688" algn="l"/>
                <a:tab pos="8408988" algn="l"/>
                <a:tab pos="8904288" algn="l"/>
                <a:tab pos="9399588" algn="l"/>
                <a:tab pos="9893300" algn="l"/>
              </a:tabLst>
              <a:defRPr/>
            </a:pPr>
            <a:r>
              <a:rPr lang="en-GB" sz="2400" dirty="0" err="1">
                <a:solidFill>
                  <a:srgbClr val="9BBB59">
                    <a:lumMod val="50000"/>
                  </a:srgbClr>
                </a:solidFill>
              </a:rPr>
              <a:t>Teşhircilik</a:t>
            </a:r>
            <a:r>
              <a:rPr lang="tr-TR" sz="2400" dirty="0">
                <a:solidFill>
                  <a:srgbClr val="9BBB59">
                    <a:lumMod val="50000"/>
                  </a:srgbClr>
                </a:solidFill>
              </a:rPr>
              <a:t>, r</a:t>
            </a:r>
            <a:r>
              <a:rPr lang="en-GB" sz="2400" dirty="0" err="1">
                <a:solidFill>
                  <a:srgbClr val="9BBB59">
                    <a:lumMod val="50000"/>
                  </a:srgbClr>
                </a:solidFill>
              </a:rPr>
              <a:t>öntgencilik</a:t>
            </a:r>
            <a:endParaRPr lang="en-GB" sz="2400" dirty="0">
              <a:solidFill>
                <a:srgbClr val="9BBB59">
                  <a:lumMod val="50000"/>
                </a:srgbClr>
              </a:solidFill>
            </a:endParaRPr>
          </a:p>
          <a:p>
            <a:pPr marL="369888" indent="-369888">
              <a:spcBef>
                <a:spcPts val="550"/>
              </a:spcBef>
              <a:buClr>
                <a:srgbClr val="9BBB59">
                  <a:lumMod val="50000"/>
                </a:srgbClr>
              </a:buClr>
              <a:buFont typeface="Wingdings" pitchFamily="2" charset="2"/>
              <a:buChar char="v"/>
              <a:tabLst>
                <a:tab pos="369888" algn="l"/>
                <a:tab pos="485775" algn="l"/>
                <a:tab pos="981075" algn="l"/>
                <a:tab pos="1476375" algn="l"/>
                <a:tab pos="1971675" algn="l"/>
                <a:tab pos="2466975" algn="l"/>
                <a:tab pos="2962275" algn="l"/>
                <a:tab pos="3455988" algn="l"/>
                <a:tab pos="3951288" algn="l"/>
                <a:tab pos="4446588" algn="l"/>
                <a:tab pos="4941888" algn="l"/>
                <a:tab pos="5437188" algn="l"/>
                <a:tab pos="5932488" algn="l"/>
                <a:tab pos="6427788" algn="l"/>
                <a:tab pos="6923088" algn="l"/>
                <a:tab pos="7418388" algn="l"/>
                <a:tab pos="7913688" algn="l"/>
                <a:tab pos="8408988" algn="l"/>
                <a:tab pos="8904288" algn="l"/>
                <a:tab pos="9399588" algn="l"/>
                <a:tab pos="9893300" algn="l"/>
              </a:tabLst>
              <a:defRPr/>
            </a:pPr>
            <a:r>
              <a:rPr lang="en-GB" sz="2400" dirty="0" err="1">
                <a:solidFill>
                  <a:srgbClr val="9BBB59">
                    <a:lumMod val="50000"/>
                  </a:srgbClr>
                </a:solidFill>
              </a:rPr>
              <a:t>Çocuğun</a:t>
            </a:r>
            <a:r>
              <a:rPr lang="en-GB" sz="2400" dirty="0">
                <a:solidFill>
                  <a:srgbClr val="9BBB59">
                    <a:lumMod val="50000"/>
                  </a:srgbClr>
                </a:solidFill>
              </a:rPr>
              <a:t> </a:t>
            </a:r>
            <a:r>
              <a:rPr lang="en-GB" sz="2400" dirty="0" err="1">
                <a:solidFill>
                  <a:srgbClr val="9BBB59">
                    <a:lumMod val="50000"/>
                  </a:srgbClr>
                </a:solidFill>
              </a:rPr>
              <a:t>cinsel</a:t>
            </a:r>
            <a:r>
              <a:rPr lang="en-GB" sz="2400" dirty="0">
                <a:solidFill>
                  <a:srgbClr val="9BBB59">
                    <a:lumMod val="50000"/>
                  </a:srgbClr>
                </a:solidFill>
              </a:rPr>
              <a:t> </a:t>
            </a:r>
            <a:r>
              <a:rPr lang="en-GB" sz="2400" dirty="0" err="1">
                <a:solidFill>
                  <a:srgbClr val="9BBB59">
                    <a:lumMod val="50000"/>
                  </a:srgbClr>
                </a:solidFill>
              </a:rPr>
              <a:t>ilişki</a:t>
            </a:r>
            <a:r>
              <a:rPr lang="en-GB" sz="2400" dirty="0">
                <a:solidFill>
                  <a:srgbClr val="9BBB59">
                    <a:lumMod val="50000"/>
                  </a:srgbClr>
                </a:solidFill>
              </a:rPr>
              <a:t> </a:t>
            </a:r>
            <a:r>
              <a:rPr lang="en-GB" sz="2400" dirty="0" err="1">
                <a:solidFill>
                  <a:srgbClr val="9BBB59">
                    <a:lumMod val="50000"/>
                  </a:srgbClr>
                </a:solidFill>
              </a:rPr>
              <a:t>sahnesine</a:t>
            </a:r>
            <a:r>
              <a:rPr lang="en-GB" sz="2400" dirty="0">
                <a:solidFill>
                  <a:srgbClr val="9BBB59">
                    <a:lumMod val="50000"/>
                  </a:srgbClr>
                </a:solidFill>
              </a:rPr>
              <a:t> </a:t>
            </a:r>
            <a:r>
              <a:rPr lang="en-GB" sz="2400" dirty="0" err="1">
                <a:solidFill>
                  <a:srgbClr val="9BBB59">
                    <a:lumMod val="50000"/>
                  </a:srgbClr>
                </a:solidFill>
              </a:rPr>
              <a:t>doğrudan</a:t>
            </a:r>
            <a:r>
              <a:rPr lang="en-GB" sz="2400" dirty="0">
                <a:solidFill>
                  <a:srgbClr val="9BBB59">
                    <a:lumMod val="50000"/>
                  </a:srgbClr>
                </a:solidFill>
              </a:rPr>
              <a:t> </a:t>
            </a:r>
            <a:r>
              <a:rPr lang="en-GB" sz="2400" dirty="0" err="1">
                <a:solidFill>
                  <a:srgbClr val="9BBB59">
                    <a:lumMod val="50000"/>
                  </a:srgbClr>
                </a:solidFill>
              </a:rPr>
              <a:t>şahit</a:t>
            </a:r>
            <a:r>
              <a:rPr lang="en-GB" sz="2400" dirty="0">
                <a:solidFill>
                  <a:srgbClr val="9BBB59">
                    <a:lumMod val="50000"/>
                  </a:srgbClr>
                </a:solidFill>
              </a:rPr>
              <a:t> </a:t>
            </a:r>
            <a:r>
              <a:rPr lang="en-GB" sz="2400" dirty="0" err="1">
                <a:solidFill>
                  <a:srgbClr val="9BBB59">
                    <a:lumMod val="50000"/>
                  </a:srgbClr>
                </a:solidFill>
              </a:rPr>
              <a:t>olması</a:t>
            </a:r>
            <a:r>
              <a:rPr lang="tr-TR" sz="2400" dirty="0">
                <a:solidFill>
                  <a:srgbClr val="9BBB59">
                    <a:lumMod val="50000"/>
                  </a:srgbClr>
                </a:solidFill>
              </a:rPr>
              <a:t> (başka insanlar ya da hayvanlarla cinsel ilişki)</a:t>
            </a:r>
          </a:p>
          <a:p>
            <a:pPr marL="369888" indent="-369888">
              <a:spcBef>
                <a:spcPts val="550"/>
              </a:spcBef>
              <a:buClr>
                <a:srgbClr val="9BBB59">
                  <a:lumMod val="50000"/>
                </a:srgbClr>
              </a:buClr>
              <a:buFont typeface="Wingdings" pitchFamily="2" charset="2"/>
              <a:buChar char="v"/>
              <a:tabLst>
                <a:tab pos="369888" algn="l"/>
                <a:tab pos="485775" algn="l"/>
                <a:tab pos="981075" algn="l"/>
                <a:tab pos="1476375" algn="l"/>
                <a:tab pos="1971675" algn="l"/>
                <a:tab pos="2466975" algn="l"/>
                <a:tab pos="2962275" algn="l"/>
                <a:tab pos="3455988" algn="l"/>
                <a:tab pos="3951288" algn="l"/>
                <a:tab pos="4446588" algn="l"/>
                <a:tab pos="4941888" algn="l"/>
                <a:tab pos="5437188" algn="l"/>
                <a:tab pos="5932488" algn="l"/>
                <a:tab pos="6427788" algn="l"/>
                <a:tab pos="6923088" algn="l"/>
                <a:tab pos="7418388" algn="l"/>
                <a:tab pos="7913688" algn="l"/>
                <a:tab pos="8408988" algn="l"/>
                <a:tab pos="8904288" algn="l"/>
                <a:tab pos="9399588" algn="l"/>
                <a:tab pos="9893300" algn="l"/>
              </a:tabLst>
              <a:defRPr/>
            </a:pPr>
            <a:r>
              <a:rPr lang="tr-TR" sz="2400" dirty="0">
                <a:solidFill>
                  <a:srgbClr val="9BBB59">
                    <a:lumMod val="50000"/>
                  </a:srgbClr>
                </a:solidFill>
              </a:rPr>
              <a:t>Çocuğa cinsel organ göstermek, çocuğun cinsel organlarını  göstermesini istemek, banyodayken çocuğu gizli/açık olarak seyretmek,</a:t>
            </a:r>
          </a:p>
          <a:p>
            <a:pPr marL="369888" indent="-369888">
              <a:spcBef>
                <a:spcPts val="550"/>
              </a:spcBef>
              <a:buClr>
                <a:srgbClr val="9BBB59">
                  <a:lumMod val="50000"/>
                </a:srgbClr>
              </a:buClr>
              <a:buFont typeface="Wingdings" pitchFamily="2" charset="2"/>
              <a:buChar char="v"/>
              <a:tabLst>
                <a:tab pos="369888" algn="l"/>
                <a:tab pos="485775" algn="l"/>
                <a:tab pos="981075" algn="l"/>
                <a:tab pos="1476375" algn="l"/>
                <a:tab pos="1971675" algn="l"/>
                <a:tab pos="2466975" algn="l"/>
                <a:tab pos="2962275" algn="l"/>
                <a:tab pos="3455988" algn="l"/>
                <a:tab pos="3951288" algn="l"/>
                <a:tab pos="4446588" algn="l"/>
                <a:tab pos="4941888" algn="l"/>
                <a:tab pos="5437188" algn="l"/>
                <a:tab pos="5932488" algn="l"/>
                <a:tab pos="6427788" algn="l"/>
                <a:tab pos="6923088" algn="l"/>
                <a:tab pos="7418388" algn="l"/>
                <a:tab pos="7913688" algn="l"/>
                <a:tab pos="8408988" algn="l"/>
                <a:tab pos="8904288" algn="l"/>
                <a:tab pos="9399588" algn="l"/>
                <a:tab pos="9893300" algn="l"/>
              </a:tabLst>
              <a:defRPr/>
            </a:pPr>
            <a:r>
              <a:rPr lang="tr-TR" sz="2400" dirty="0">
                <a:solidFill>
                  <a:srgbClr val="9BBB59">
                    <a:lumMod val="50000"/>
                  </a:srgbClr>
                </a:solidFill>
              </a:rPr>
              <a:t>Çocuğa cinsel içerikli materyal göstermek (pornografik film seyrettirmek, </a:t>
            </a:r>
            <a:r>
              <a:rPr lang="tr-TR" sz="2400" dirty="0" err="1">
                <a:solidFill>
                  <a:srgbClr val="9BBB59">
                    <a:lumMod val="50000"/>
                  </a:srgbClr>
                </a:solidFill>
              </a:rPr>
              <a:t>fotograflar</a:t>
            </a:r>
            <a:r>
              <a:rPr lang="tr-TR" sz="2400" dirty="0">
                <a:solidFill>
                  <a:srgbClr val="9BBB59">
                    <a:lumMod val="50000"/>
                  </a:srgbClr>
                </a:solidFill>
              </a:rPr>
              <a:t> göstermek)</a:t>
            </a:r>
          </a:p>
          <a:p>
            <a:pPr marL="369888" indent="-369888">
              <a:spcBef>
                <a:spcPts val="550"/>
              </a:spcBef>
              <a:buClr>
                <a:srgbClr val="9BBB59">
                  <a:lumMod val="50000"/>
                </a:srgbClr>
              </a:buClr>
              <a:buFont typeface="Wingdings" pitchFamily="2" charset="2"/>
              <a:buChar char="v"/>
              <a:tabLst>
                <a:tab pos="369888" algn="l"/>
                <a:tab pos="485775" algn="l"/>
                <a:tab pos="981075" algn="l"/>
                <a:tab pos="1476375" algn="l"/>
                <a:tab pos="1971675" algn="l"/>
                <a:tab pos="2466975" algn="l"/>
                <a:tab pos="2962275" algn="l"/>
                <a:tab pos="3455988" algn="l"/>
                <a:tab pos="3951288" algn="l"/>
                <a:tab pos="4446588" algn="l"/>
                <a:tab pos="4941888" algn="l"/>
                <a:tab pos="5437188" algn="l"/>
                <a:tab pos="5932488" algn="l"/>
                <a:tab pos="6427788" algn="l"/>
                <a:tab pos="6923088" algn="l"/>
                <a:tab pos="7418388" algn="l"/>
                <a:tab pos="7913688" algn="l"/>
                <a:tab pos="8408988" algn="l"/>
                <a:tab pos="8904288" algn="l"/>
                <a:tab pos="9399588" algn="l"/>
                <a:tab pos="9893300" algn="l"/>
              </a:tabLst>
              <a:defRPr/>
            </a:pPr>
            <a:r>
              <a:rPr lang="tr-TR" sz="2400" dirty="0">
                <a:solidFill>
                  <a:srgbClr val="9BBB59">
                    <a:lumMod val="50000"/>
                  </a:srgbClr>
                </a:solidFill>
              </a:rPr>
              <a:t>Ç</a:t>
            </a:r>
            <a:r>
              <a:rPr lang="en-GB" sz="2400" dirty="0" err="1">
                <a:solidFill>
                  <a:srgbClr val="9BBB59">
                    <a:lumMod val="50000"/>
                  </a:srgbClr>
                </a:solidFill>
              </a:rPr>
              <a:t>ocuğ</a:t>
            </a:r>
            <a:r>
              <a:rPr lang="tr-TR" sz="2400" dirty="0">
                <a:solidFill>
                  <a:srgbClr val="9BBB59">
                    <a:lumMod val="50000"/>
                  </a:srgbClr>
                </a:solidFill>
              </a:rPr>
              <a:t>u</a:t>
            </a:r>
            <a:r>
              <a:rPr lang="en-GB" sz="2400" dirty="0">
                <a:solidFill>
                  <a:srgbClr val="9BBB59">
                    <a:lumMod val="50000"/>
                  </a:srgbClr>
                </a:solidFill>
              </a:rPr>
              <a:t> </a:t>
            </a:r>
            <a:r>
              <a:rPr lang="en-GB" sz="2400" dirty="0" err="1">
                <a:solidFill>
                  <a:srgbClr val="9BBB59">
                    <a:lumMod val="50000"/>
                  </a:srgbClr>
                </a:solidFill>
              </a:rPr>
              <a:t>pornografik</a:t>
            </a:r>
            <a:r>
              <a:rPr lang="en-GB" sz="2400" dirty="0">
                <a:solidFill>
                  <a:srgbClr val="9BBB59">
                    <a:lumMod val="50000"/>
                  </a:srgbClr>
                </a:solidFill>
              </a:rPr>
              <a:t> </a:t>
            </a:r>
            <a:r>
              <a:rPr lang="en-GB" sz="2400" dirty="0" err="1">
                <a:solidFill>
                  <a:srgbClr val="9BBB59">
                    <a:lumMod val="50000"/>
                  </a:srgbClr>
                </a:solidFill>
              </a:rPr>
              <a:t>malzemeler</a:t>
            </a:r>
            <a:r>
              <a:rPr lang="en-GB" sz="2400" dirty="0">
                <a:solidFill>
                  <a:srgbClr val="9BBB59">
                    <a:lumMod val="50000"/>
                  </a:srgbClr>
                </a:solidFill>
              </a:rPr>
              <a:t> </a:t>
            </a:r>
            <a:r>
              <a:rPr lang="en-GB" sz="2400" dirty="0" err="1">
                <a:solidFill>
                  <a:srgbClr val="9BBB59">
                    <a:lumMod val="50000"/>
                  </a:srgbClr>
                </a:solidFill>
              </a:rPr>
              <a:t>için</a:t>
            </a:r>
            <a:r>
              <a:rPr lang="en-GB" sz="2400" dirty="0">
                <a:solidFill>
                  <a:srgbClr val="9BBB59">
                    <a:lumMod val="50000"/>
                  </a:srgbClr>
                </a:solidFill>
              </a:rPr>
              <a:t> </a:t>
            </a:r>
            <a:r>
              <a:rPr lang="en-GB" sz="2400" dirty="0" err="1">
                <a:solidFill>
                  <a:srgbClr val="9BBB59">
                    <a:lumMod val="50000"/>
                  </a:srgbClr>
                </a:solidFill>
              </a:rPr>
              <a:t>kullan</a:t>
            </a:r>
            <a:r>
              <a:rPr lang="tr-TR" sz="2400" dirty="0" err="1">
                <a:solidFill>
                  <a:srgbClr val="9BBB59">
                    <a:lumMod val="50000"/>
                  </a:srgbClr>
                </a:solidFill>
              </a:rPr>
              <a:t>mak</a:t>
            </a:r>
            <a:endParaRPr lang="en-GB" sz="2400" dirty="0">
              <a:solidFill>
                <a:srgbClr val="9BBB59">
                  <a:lumMod val="50000"/>
                </a:srgbClr>
              </a:solidFill>
            </a:endParaRPr>
          </a:p>
        </p:txBody>
      </p:sp>
    </p:spTree>
    <p:extLst>
      <p:ext uri="{BB962C8B-B14F-4D97-AF65-F5344CB8AC3E}">
        <p14:creationId xmlns:p14="http://schemas.microsoft.com/office/powerpoint/2010/main" val="41817608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rtlCol="0">
            <a:normAutofit fontScale="90000"/>
          </a:bodyPr>
          <a:lstStyle/>
          <a:p>
            <a:pPr algn="l" eaLnBrk="1" fontAlgn="auto" hangingPunct="1">
              <a:spcAft>
                <a:spcPts val="0"/>
              </a:spcAft>
              <a:defRPr/>
            </a:pPr>
            <a:r>
              <a:rPr lang="tr-TR" b="1" dirty="0" smtClean="0">
                <a:ln/>
                <a:solidFill>
                  <a:schemeClr val="accent3">
                    <a:lumMod val="50000"/>
                  </a:schemeClr>
                </a:solidFill>
              </a:rPr>
              <a:t/>
            </a:r>
            <a:br>
              <a:rPr lang="tr-TR" b="1" dirty="0" smtClean="0">
                <a:ln/>
                <a:solidFill>
                  <a:schemeClr val="accent3">
                    <a:lumMod val="50000"/>
                  </a:schemeClr>
                </a:solidFill>
              </a:rPr>
            </a:br>
            <a:r>
              <a:rPr lang="tr-TR" sz="3200" b="1" dirty="0" smtClean="0">
                <a:ln/>
                <a:solidFill>
                  <a:schemeClr val="accent3">
                    <a:lumMod val="50000"/>
                  </a:schemeClr>
                </a:solidFill>
              </a:rPr>
              <a:t>İstismar ve ihmalin belirti ve bulguları</a:t>
            </a:r>
            <a:r>
              <a:rPr lang="tr-TR" b="1" dirty="0" smtClean="0">
                <a:ln/>
                <a:solidFill>
                  <a:schemeClr val="accent3">
                    <a:lumMod val="50000"/>
                  </a:schemeClr>
                </a:solidFill>
              </a:rPr>
              <a:t/>
            </a:r>
            <a:br>
              <a:rPr lang="tr-TR" b="1" dirty="0" smtClean="0">
                <a:ln/>
                <a:solidFill>
                  <a:schemeClr val="accent3">
                    <a:lumMod val="50000"/>
                  </a:schemeClr>
                </a:solidFill>
              </a:rPr>
            </a:br>
            <a:endParaRPr lang="tr-TR" dirty="0"/>
          </a:p>
        </p:txBody>
      </p:sp>
      <p:sp>
        <p:nvSpPr>
          <p:cNvPr id="5" name="4 Yuvarlatılmış Dikdörtgen"/>
          <p:cNvSpPr/>
          <p:nvPr/>
        </p:nvSpPr>
        <p:spPr>
          <a:xfrm>
            <a:off x="395288" y="260350"/>
            <a:ext cx="8286750" cy="914400"/>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tr-TR" sz="2800" b="1" dirty="0">
                <a:solidFill>
                  <a:srgbClr val="9BBB59">
                    <a:lumMod val="50000"/>
                  </a:srgbClr>
                </a:solidFill>
              </a:rPr>
              <a:t>Cinsel İstismarın Şekilleri </a:t>
            </a:r>
          </a:p>
        </p:txBody>
      </p:sp>
      <p:sp>
        <p:nvSpPr>
          <p:cNvPr id="6" name="5 Yuvarlatılmış Dikdörtgen"/>
          <p:cNvSpPr/>
          <p:nvPr/>
        </p:nvSpPr>
        <p:spPr>
          <a:xfrm>
            <a:off x="539750" y="1628775"/>
            <a:ext cx="8135938" cy="4824413"/>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marL="369888" indent="-369888">
              <a:lnSpc>
                <a:spcPct val="150000"/>
              </a:lnSpc>
              <a:spcBef>
                <a:spcPts val="550"/>
              </a:spcBef>
              <a:buClr>
                <a:srgbClr val="9BBB59">
                  <a:lumMod val="50000"/>
                </a:srgbClr>
              </a:buClr>
              <a:buSzPct val="100000"/>
              <a:buFont typeface="Wingdings" pitchFamily="2" charset="2"/>
              <a:buChar char="v"/>
              <a:tabLst>
                <a:tab pos="369888" algn="l"/>
                <a:tab pos="485775" algn="l"/>
                <a:tab pos="981075" algn="l"/>
                <a:tab pos="1476375" algn="l"/>
                <a:tab pos="1971675" algn="l"/>
                <a:tab pos="2466975" algn="l"/>
                <a:tab pos="2962275" algn="l"/>
                <a:tab pos="3455988" algn="l"/>
                <a:tab pos="3951288" algn="l"/>
                <a:tab pos="4446588" algn="l"/>
                <a:tab pos="4941888" algn="l"/>
                <a:tab pos="5437188" algn="l"/>
                <a:tab pos="5932488" algn="l"/>
                <a:tab pos="6427788" algn="l"/>
                <a:tab pos="6923088" algn="l"/>
                <a:tab pos="7418388" algn="l"/>
                <a:tab pos="7913688" algn="l"/>
                <a:tab pos="8408988" algn="l"/>
                <a:tab pos="8904288" algn="l"/>
                <a:tab pos="9399588" algn="l"/>
                <a:tab pos="9893300" algn="l"/>
              </a:tabLst>
              <a:defRPr/>
            </a:pPr>
            <a:r>
              <a:rPr lang="en-GB" sz="2400" b="1" dirty="0" err="1">
                <a:solidFill>
                  <a:srgbClr val="9BBB59">
                    <a:lumMod val="50000"/>
                  </a:srgbClr>
                </a:solidFill>
              </a:rPr>
              <a:t>Dokunmanın</a:t>
            </a:r>
            <a:r>
              <a:rPr lang="en-GB" sz="2400" b="1" dirty="0">
                <a:solidFill>
                  <a:srgbClr val="9BBB59">
                    <a:lumMod val="50000"/>
                  </a:srgbClr>
                </a:solidFill>
              </a:rPr>
              <a:t> </a:t>
            </a:r>
            <a:r>
              <a:rPr lang="en-GB" sz="2400" b="1" dirty="0" err="1">
                <a:solidFill>
                  <a:srgbClr val="9BBB59">
                    <a:lumMod val="50000"/>
                  </a:srgbClr>
                </a:solidFill>
              </a:rPr>
              <a:t>yer</a:t>
            </a:r>
            <a:r>
              <a:rPr lang="en-GB" sz="2400" b="1" dirty="0">
                <a:solidFill>
                  <a:srgbClr val="9BBB59">
                    <a:lumMod val="50000"/>
                  </a:srgbClr>
                </a:solidFill>
              </a:rPr>
              <a:t> </a:t>
            </a:r>
            <a:r>
              <a:rPr lang="en-GB" sz="2400" b="1" dirty="0" err="1">
                <a:solidFill>
                  <a:srgbClr val="9BBB59">
                    <a:lumMod val="50000"/>
                  </a:srgbClr>
                </a:solidFill>
              </a:rPr>
              <a:t>aldığı</a:t>
            </a:r>
            <a:r>
              <a:rPr lang="en-GB" sz="2400" b="1" dirty="0">
                <a:solidFill>
                  <a:srgbClr val="9BBB59">
                    <a:lumMod val="50000"/>
                  </a:srgbClr>
                </a:solidFill>
              </a:rPr>
              <a:t> </a:t>
            </a:r>
            <a:r>
              <a:rPr lang="en-GB" sz="2400" b="1" dirty="0" err="1">
                <a:solidFill>
                  <a:srgbClr val="9BBB59">
                    <a:lumMod val="50000"/>
                  </a:srgbClr>
                </a:solidFill>
              </a:rPr>
              <a:t>istismar</a:t>
            </a:r>
            <a:r>
              <a:rPr lang="en-GB" sz="2400" b="1" dirty="0">
                <a:solidFill>
                  <a:srgbClr val="9BBB59">
                    <a:lumMod val="50000"/>
                  </a:srgbClr>
                </a:solidFill>
              </a:rPr>
              <a:t> </a:t>
            </a:r>
            <a:r>
              <a:rPr lang="en-GB" sz="2400" b="1" dirty="0" err="1">
                <a:solidFill>
                  <a:srgbClr val="9BBB59">
                    <a:lumMod val="50000"/>
                  </a:srgbClr>
                </a:solidFill>
              </a:rPr>
              <a:t>olguları</a:t>
            </a:r>
            <a:endParaRPr lang="en-GB" sz="2400" b="1" dirty="0">
              <a:solidFill>
                <a:srgbClr val="9BBB59">
                  <a:lumMod val="50000"/>
                </a:srgbClr>
              </a:solidFill>
            </a:endParaRPr>
          </a:p>
          <a:p>
            <a:pPr marL="827088" lvl="1" indent="-369888">
              <a:spcBef>
                <a:spcPts val="550"/>
              </a:spcBef>
              <a:buClr>
                <a:srgbClr val="9BBB59">
                  <a:lumMod val="50000"/>
                </a:srgbClr>
              </a:buClr>
              <a:buSzPct val="70000"/>
              <a:buFont typeface="Wingdings" pitchFamily="2" charset="2"/>
              <a:buChar char="v"/>
              <a:tabLst>
                <a:tab pos="369888" algn="l"/>
                <a:tab pos="485775" algn="l"/>
                <a:tab pos="981075" algn="l"/>
                <a:tab pos="1476375" algn="l"/>
                <a:tab pos="1971675" algn="l"/>
                <a:tab pos="2466975" algn="l"/>
                <a:tab pos="2962275" algn="l"/>
                <a:tab pos="3455988" algn="l"/>
                <a:tab pos="3951288" algn="l"/>
                <a:tab pos="4446588" algn="l"/>
                <a:tab pos="4941888" algn="l"/>
                <a:tab pos="5437188" algn="l"/>
                <a:tab pos="5932488" algn="l"/>
                <a:tab pos="6427788" algn="l"/>
                <a:tab pos="6923088" algn="l"/>
                <a:tab pos="7418388" algn="l"/>
                <a:tab pos="7913688" algn="l"/>
                <a:tab pos="8408988" algn="l"/>
                <a:tab pos="8904288" algn="l"/>
                <a:tab pos="9399588" algn="l"/>
                <a:tab pos="9893300" algn="l"/>
              </a:tabLst>
              <a:defRPr/>
            </a:pPr>
            <a:r>
              <a:rPr lang="en-GB" sz="2400" dirty="0">
                <a:solidFill>
                  <a:srgbClr val="9BBB59">
                    <a:lumMod val="50000"/>
                  </a:srgbClr>
                </a:solidFill>
              </a:rPr>
              <a:t>Oral-genital, genital-genital, genital-</a:t>
            </a:r>
            <a:r>
              <a:rPr lang="en-GB" sz="2400" dirty="0" err="1">
                <a:solidFill>
                  <a:srgbClr val="9BBB59">
                    <a:lumMod val="50000"/>
                  </a:srgbClr>
                </a:solidFill>
              </a:rPr>
              <a:t>rektal</a:t>
            </a:r>
            <a:r>
              <a:rPr lang="en-GB" sz="2400" dirty="0">
                <a:solidFill>
                  <a:srgbClr val="9BBB59">
                    <a:lumMod val="50000"/>
                  </a:srgbClr>
                </a:solidFill>
              </a:rPr>
              <a:t>, el </a:t>
            </a:r>
            <a:r>
              <a:rPr lang="en-GB" sz="2400" dirty="0" err="1">
                <a:solidFill>
                  <a:srgbClr val="9BBB59">
                    <a:lumMod val="50000"/>
                  </a:srgbClr>
                </a:solidFill>
              </a:rPr>
              <a:t>ile</a:t>
            </a:r>
            <a:r>
              <a:rPr lang="en-GB" sz="2400" dirty="0">
                <a:solidFill>
                  <a:srgbClr val="9BBB59">
                    <a:lumMod val="50000"/>
                  </a:srgbClr>
                </a:solidFill>
              </a:rPr>
              <a:t> </a:t>
            </a:r>
            <a:r>
              <a:rPr lang="tr-TR" sz="2400" dirty="0">
                <a:solidFill>
                  <a:srgbClr val="9BBB59">
                    <a:lumMod val="50000"/>
                  </a:srgbClr>
                </a:solidFill>
              </a:rPr>
              <a:t>ya da bir cisimle </a:t>
            </a:r>
            <a:r>
              <a:rPr lang="en-GB" sz="2400" dirty="0">
                <a:solidFill>
                  <a:srgbClr val="9BBB59">
                    <a:lumMod val="50000"/>
                  </a:srgbClr>
                </a:solidFill>
              </a:rPr>
              <a:t>genital </a:t>
            </a:r>
            <a:r>
              <a:rPr lang="en-GB" sz="2400" dirty="0" err="1">
                <a:solidFill>
                  <a:srgbClr val="9BBB59">
                    <a:lumMod val="50000"/>
                  </a:srgbClr>
                </a:solidFill>
              </a:rPr>
              <a:t>temas</a:t>
            </a:r>
            <a:r>
              <a:rPr lang="en-GB" sz="2400" dirty="0">
                <a:solidFill>
                  <a:srgbClr val="9BBB59">
                    <a:lumMod val="50000"/>
                  </a:srgbClr>
                </a:solidFill>
              </a:rPr>
              <a:t>, </a:t>
            </a:r>
            <a:r>
              <a:rPr lang="en-GB" sz="2400" dirty="0" err="1">
                <a:solidFill>
                  <a:srgbClr val="9BBB59">
                    <a:lumMod val="50000"/>
                  </a:srgbClr>
                </a:solidFill>
              </a:rPr>
              <a:t>rektal</a:t>
            </a:r>
            <a:r>
              <a:rPr lang="en-GB" sz="2400" dirty="0">
                <a:solidFill>
                  <a:srgbClr val="9BBB59">
                    <a:lumMod val="50000"/>
                  </a:srgbClr>
                </a:solidFill>
              </a:rPr>
              <a:t> </a:t>
            </a:r>
            <a:r>
              <a:rPr lang="en-GB" sz="2400" dirty="0" err="1">
                <a:solidFill>
                  <a:srgbClr val="9BBB59">
                    <a:lumMod val="50000"/>
                  </a:srgbClr>
                </a:solidFill>
              </a:rPr>
              <a:t>bölgelere</a:t>
            </a:r>
            <a:r>
              <a:rPr lang="en-GB" sz="2400" dirty="0">
                <a:solidFill>
                  <a:srgbClr val="9BBB59">
                    <a:lumMod val="50000"/>
                  </a:srgbClr>
                </a:solidFill>
              </a:rPr>
              <a:t>, </a:t>
            </a:r>
            <a:r>
              <a:rPr lang="en-GB" sz="2400" dirty="0" err="1">
                <a:solidFill>
                  <a:srgbClr val="9BBB59">
                    <a:lumMod val="50000"/>
                  </a:srgbClr>
                </a:solidFill>
              </a:rPr>
              <a:t>memeye</a:t>
            </a:r>
            <a:r>
              <a:rPr lang="en-GB" sz="2400" dirty="0">
                <a:solidFill>
                  <a:srgbClr val="9BBB59">
                    <a:lumMod val="50000"/>
                  </a:srgbClr>
                </a:solidFill>
              </a:rPr>
              <a:t> </a:t>
            </a:r>
            <a:r>
              <a:rPr lang="en-GB" sz="2400" dirty="0" err="1">
                <a:solidFill>
                  <a:srgbClr val="9BBB59">
                    <a:lumMod val="50000"/>
                  </a:srgbClr>
                </a:solidFill>
              </a:rPr>
              <a:t>veya</a:t>
            </a:r>
            <a:r>
              <a:rPr lang="en-GB" sz="2400" dirty="0">
                <a:solidFill>
                  <a:srgbClr val="9BBB59">
                    <a:lumMod val="50000"/>
                  </a:srgbClr>
                </a:solidFill>
              </a:rPr>
              <a:t> </a:t>
            </a:r>
            <a:r>
              <a:rPr lang="en-GB" sz="2400" dirty="0" err="1">
                <a:solidFill>
                  <a:srgbClr val="9BBB59">
                    <a:lumMod val="50000"/>
                  </a:srgbClr>
                </a:solidFill>
              </a:rPr>
              <a:t>vücudun</a:t>
            </a:r>
            <a:r>
              <a:rPr lang="en-GB" sz="2400" dirty="0">
                <a:solidFill>
                  <a:srgbClr val="9BBB59">
                    <a:lumMod val="50000"/>
                  </a:srgbClr>
                </a:solidFill>
              </a:rPr>
              <a:t> </a:t>
            </a:r>
            <a:r>
              <a:rPr lang="en-GB" sz="2400" dirty="0" err="1">
                <a:solidFill>
                  <a:srgbClr val="9BBB59">
                    <a:lumMod val="50000"/>
                  </a:srgbClr>
                </a:solidFill>
              </a:rPr>
              <a:t>diğer</a:t>
            </a:r>
            <a:r>
              <a:rPr lang="en-GB" sz="2400" dirty="0">
                <a:solidFill>
                  <a:srgbClr val="9BBB59">
                    <a:lumMod val="50000"/>
                  </a:srgbClr>
                </a:solidFill>
              </a:rPr>
              <a:t> </a:t>
            </a:r>
            <a:r>
              <a:rPr lang="en-GB" sz="2400" dirty="0" err="1">
                <a:solidFill>
                  <a:srgbClr val="9BBB59">
                    <a:lumMod val="50000"/>
                  </a:srgbClr>
                </a:solidFill>
              </a:rPr>
              <a:t>bölgelerine</a:t>
            </a:r>
            <a:r>
              <a:rPr lang="en-GB" sz="2400" dirty="0">
                <a:solidFill>
                  <a:srgbClr val="9BBB59">
                    <a:lumMod val="50000"/>
                  </a:srgbClr>
                </a:solidFill>
              </a:rPr>
              <a:t> </a:t>
            </a:r>
            <a:r>
              <a:rPr lang="en-GB" sz="2400" dirty="0" err="1">
                <a:solidFill>
                  <a:srgbClr val="9BBB59">
                    <a:lumMod val="50000"/>
                  </a:srgbClr>
                </a:solidFill>
              </a:rPr>
              <a:t>dokunma</a:t>
            </a:r>
            <a:endParaRPr lang="tr-TR" sz="2400" dirty="0">
              <a:solidFill>
                <a:srgbClr val="9BBB59">
                  <a:lumMod val="50000"/>
                </a:srgbClr>
              </a:solidFill>
            </a:endParaRPr>
          </a:p>
          <a:p>
            <a:pPr marL="827088" lvl="1" indent="-369888">
              <a:spcBef>
                <a:spcPts val="550"/>
              </a:spcBef>
              <a:buClr>
                <a:srgbClr val="9BBB59">
                  <a:lumMod val="50000"/>
                </a:srgbClr>
              </a:buClr>
              <a:buSzPct val="70000"/>
              <a:buFont typeface="Wingdings" pitchFamily="2" charset="2"/>
              <a:buChar char="v"/>
              <a:tabLst>
                <a:tab pos="369888" algn="l"/>
                <a:tab pos="485775" algn="l"/>
                <a:tab pos="981075" algn="l"/>
                <a:tab pos="1476375" algn="l"/>
                <a:tab pos="1971675" algn="l"/>
                <a:tab pos="2466975" algn="l"/>
                <a:tab pos="2962275" algn="l"/>
                <a:tab pos="3455988" algn="l"/>
                <a:tab pos="3951288" algn="l"/>
                <a:tab pos="4446588" algn="l"/>
                <a:tab pos="4941888" algn="l"/>
                <a:tab pos="5437188" algn="l"/>
                <a:tab pos="5932488" algn="l"/>
                <a:tab pos="6427788" algn="l"/>
                <a:tab pos="6923088" algn="l"/>
                <a:tab pos="7418388" algn="l"/>
                <a:tab pos="7913688" algn="l"/>
                <a:tab pos="8408988" algn="l"/>
                <a:tab pos="8904288" algn="l"/>
                <a:tab pos="9399588" algn="l"/>
                <a:tab pos="9893300" algn="l"/>
              </a:tabLst>
              <a:defRPr/>
            </a:pPr>
            <a:r>
              <a:rPr lang="tr-TR" sz="2400" dirty="0">
                <a:solidFill>
                  <a:srgbClr val="9BBB59">
                    <a:lumMod val="50000"/>
                  </a:srgbClr>
                </a:solidFill>
              </a:rPr>
              <a:t>Bu eylemler çocuğa dokunarak ya da çocuğun istismarcıya dokunması istenerek  gerçekleşebilir.</a:t>
            </a:r>
          </a:p>
          <a:p>
            <a:pPr lvl="1">
              <a:spcBef>
                <a:spcPts val="550"/>
              </a:spcBef>
              <a:buClr>
                <a:srgbClr val="9BBB59">
                  <a:lumMod val="50000"/>
                </a:srgbClr>
              </a:buClr>
              <a:buSzPct val="70000"/>
              <a:tabLst>
                <a:tab pos="369888" algn="l"/>
                <a:tab pos="485775" algn="l"/>
                <a:tab pos="981075" algn="l"/>
                <a:tab pos="1476375" algn="l"/>
                <a:tab pos="1971675" algn="l"/>
                <a:tab pos="2466975" algn="l"/>
                <a:tab pos="2962275" algn="l"/>
                <a:tab pos="3455988" algn="l"/>
                <a:tab pos="3951288" algn="l"/>
                <a:tab pos="4446588" algn="l"/>
                <a:tab pos="4941888" algn="l"/>
                <a:tab pos="5437188" algn="l"/>
                <a:tab pos="5932488" algn="l"/>
                <a:tab pos="6427788" algn="l"/>
                <a:tab pos="6923088" algn="l"/>
                <a:tab pos="7418388" algn="l"/>
                <a:tab pos="7913688" algn="l"/>
                <a:tab pos="8408988" algn="l"/>
                <a:tab pos="8904288" algn="l"/>
                <a:tab pos="9399588" algn="l"/>
                <a:tab pos="9893300" algn="l"/>
              </a:tabLst>
              <a:defRPr/>
            </a:pPr>
            <a:endParaRPr lang="en-GB" sz="2400" dirty="0">
              <a:solidFill>
                <a:srgbClr val="9BBB59">
                  <a:lumMod val="50000"/>
                </a:srgbClr>
              </a:solidFill>
            </a:endParaRPr>
          </a:p>
          <a:p>
            <a:pPr marL="369888" indent="-369888">
              <a:lnSpc>
                <a:spcPct val="150000"/>
              </a:lnSpc>
              <a:spcBef>
                <a:spcPts val="550"/>
              </a:spcBef>
              <a:buClr>
                <a:srgbClr val="9BBB59">
                  <a:lumMod val="50000"/>
                </a:srgbClr>
              </a:buClr>
              <a:buSzPct val="100000"/>
              <a:buFont typeface="Wingdings" pitchFamily="2" charset="2"/>
              <a:buChar char="v"/>
              <a:tabLst>
                <a:tab pos="369888" algn="l"/>
                <a:tab pos="485775" algn="l"/>
                <a:tab pos="981075" algn="l"/>
                <a:tab pos="1476375" algn="l"/>
                <a:tab pos="1971675" algn="l"/>
                <a:tab pos="2466975" algn="l"/>
                <a:tab pos="2962275" algn="l"/>
                <a:tab pos="3455988" algn="l"/>
                <a:tab pos="3951288" algn="l"/>
                <a:tab pos="4446588" algn="l"/>
                <a:tab pos="4941888" algn="l"/>
                <a:tab pos="5437188" algn="l"/>
                <a:tab pos="5932488" algn="l"/>
                <a:tab pos="6427788" algn="l"/>
                <a:tab pos="6923088" algn="l"/>
                <a:tab pos="7418388" algn="l"/>
                <a:tab pos="7913688" algn="l"/>
                <a:tab pos="8408988" algn="l"/>
                <a:tab pos="8904288" algn="l"/>
                <a:tab pos="9399588" algn="l"/>
                <a:tab pos="9893300" algn="l"/>
              </a:tabLst>
              <a:defRPr/>
            </a:pPr>
            <a:r>
              <a:rPr lang="en-GB" sz="2400" b="1" dirty="0" err="1">
                <a:solidFill>
                  <a:srgbClr val="9BBB59">
                    <a:lumMod val="50000"/>
                  </a:srgbClr>
                </a:solidFill>
              </a:rPr>
              <a:t>Şiddet</a:t>
            </a:r>
            <a:r>
              <a:rPr lang="en-GB" sz="2400" b="1" dirty="0">
                <a:solidFill>
                  <a:srgbClr val="9BBB59">
                    <a:lumMod val="50000"/>
                  </a:srgbClr>
                </a:solidFill>
              </a:rPr>
              <a:t> </a:t>
            </a:r>
            <a:r>
              <a:rPr lang="en-GB" sz="2400" b="1" dirty="0" err="1">
                <a:solidFill>
                  <a:srgbClr val="9BBB59">
                    <a:lumMod val="50000"/>
                  </a:srgbClr>
                </a:solidFill>
              </a:rPr>
              <a:t>kullanarak</a:t>
            </a:r>
            <a:r>
              <a:rPr lang="en-GB" sz="2400" b="1" dirty="0">
                <a:solidFill>
                  <a:srgbClr val="9BBB59">
                    <a:lumMod val="50000"/>
                  </a:srgbClr>
                </a:solidFill>
              </a:rPr>
              <a:t> </a:t>
            </a:r>
            <a:r>
              <a:rPr lang="en-GB" sz="2400" b="1" dirty="0" err="1">
                <a:solidFill>
                  <a:srgbClr val="9BBB59">
                    <a:lumMod val="50000"/>
                  </a:srgbClr>
                </a:solidFill>
              </a:rPr>
              <a:t>yapılan</a:t>
            </a:r>
            <a:r>
              <a:rPr lang="en-GB" sz="2400" b="1" dirty="0">
                <a:solidFill>
                  <a:srgbClr val="9BBB59">
                    <a:lumMod val="50000"/>
                  </a:srgbClr>
                </a:solidFill>
              </a:rPr>
              <a:t> </a:t>
            </a:r>
            <a:r>
              <a:rPr lang="tr-TR" sz="2400" b="1" dirty="0">
                <a:solidFill>
                  <a:srgbClr val="9BBB59">
                    <a:lumMod val="50000"/>
                  </a:srgbClr>
                </a:solidFill>
              </a:rPr>
              <a:t>cinsel </a:t>
            </a:r>
            <a:r>
              <a:rPr lang="en-GB" sz="2400" b="1" dirty="0" err="1">
                <a:solidFill>
                  <a:srgbClr val="9BBB59">
                    <a:lumMod val="50000"/>
                  </a:srgbClr>
                </a:solidFill>
              </a:rPr>
              <a:t>istismar</a:t>
            </a:r>
            <a:r>
              <a:rPr lang="tr-TR" sz="2400" b="1" dirty="0">
                <a:solidFill>
                  <a:srgbClr val="9BBB59">
                    <a:lumMod val="50000"/>
                  </a:srgbClr>
                </a:solidFill>
              </a:rPr>
              <a:t>,</a:t>
            </a:r>
          </a:p>
        </p:txBody>
      </p:sp>
    </p:spTree>
    <p:extLst>
      <p:ext uri="{BB962C8B-B14F-4D97-AF65-F5344CB8AC3E}">
        <p14:creationId xmlns:p14="http://schemas.microsoft.com/office/powerpoint/2010/main" val="12243251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rtlCol="0">
            <a:normAutofit fontScale="90000"/>
          </a:bodyPr>
          <a:lstStyle/>
          <a:p>
            <a:pPr algn="l" eaLnBrk="1" fontAlgn="auto" hangingPunct="1">
              <a:spcAft>
                <a:spcPts val="0"/>
              </a:spcAft>
              <a:defRPr/>
            </a:pPr>
            <a:r>
              <a:rPr lang="tr-TR" b="1" dirty="0" smtClean="0">
                <a:ln/>
                <a:solidFill>
                  <a:schemeClr val="accent3">
                    <a:lumMod val="50000"/>
                  </a:schemeClr>
                </a:solidFill>
              </a:rPr>
              <a:t/>
            </a:r>
            <a:br>
              <a:rPr lang="tr-TR" b="1" dirty="0" smtClean="0">
                <a:ln/>
                <a:solidFill>
                  <a:schemeClr val="accent3">
                    <a:lumMod val="50000"/>
                  </a:schemeClr>
                </a:solidFill>
              </a:rPr>
            </a:br>
            <a:r>
              <a:rPr lang="tr-TR" sz="3200" b="1" dirty="0" smtClean="0">
                <a:ln/>
                <a:solidFill>
                  <a:schemeClr val="accent3">
                    <a:lumMod val="50000"/>
                  </a:schemeClr>
                </a:solidFill>
              </a:rPr>
              <a:t>İstismar ve ihmalin belirti ve bulguları</a:t>
            </a:r>
            <a:r>
              <a:rPr lang="tr-TR" b="1" dirty="0" smtClean="0">
                <a:ln/>
                <a:solidFill>
                  <a:schemeClr val="accent3">
                    <a:lumMod val="50000"/>
                  </a:schemeClr>
                </a:solidFill>
              </a:rPr>
              <a:t/>
            </a:r>
            <a:br>
              <a:rPr lang="tr-TR" b="1" dirty="0" smtClean="0">
                <a:ln/>
                <a:solidFill>
                  <a:schemeClr val="accent3">
                    <a:lumMod val="50000"/>
                  </a:schemeClr>
                </a:solidFill>
              </a:rPr>
            </a:br>
            <a:endParaRPr lang="tr-TR" dirty="0"/>
          </a:p>
        </p:txBody>
      </p:sp>
      <p:sp>
        <p:nvSpPr>
          <p:cNvPr id="5" name="4 Yuvarlatılmış Dikdörtgen"/>
          <p:cNvSpPr/>
          <p:nvPr/>
        </p:nvSpPr>
        <p:spPr>
          <a:xfrm>
            <a:off x="395288" y="260350"/>
            <a:ext cx="8286750" cy="914400"/>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tr-TR" sz="2800" b="1" dirty="0">
                <a:solidFill>
                  <a:srgbClr val="9BBB59">
                    <a:lumMod val="50000"/>
                  </a:srgbClr>
                </a:solidFill>
              </a:rPr>
              <a:t>Cinsel İstismarın Şekilleri </a:t>
            </a:r>
          </a:p>
        </p:txBody>
      </p:sp>
      <p:sp>
        <p:nvSpPr>
          <p:cNvPr id="6" name="5 Yuvarlatılmış Dikdörtgen"/>
          <p:cNvSpPr/>
          <p:nvPr/>
        </p:nvSpPr>
        <p:spPr>
          <a:xfrm>
            <a:off x="539750" y="1628775"/>
            <a:ext cx="8135938" cy="4824413"/>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marL="369888" indent="-369888">
              <a:lnSpc>
                <a:spcPct val="150000"/>
              </a:lnSpc>
              <a:spcBef>
                <a:spcPts val="550"/>
              </a:spcBef>
              <a:buClr>
                <a:srgbClr val="9BBB59">
                  <a:lumMod val="50000"/>
                </a:srgbClr>
              </a:buClr>
              <a:buSzPct val="70000"/>
              <a:buFont typeface="Wingdings" pitchFamily="2" charset="2"/>
              <a:buChar char="v"/>
              <a:tabLst>
                <a:tab pos="369888" algn="l"/>
                <a:tab pos="485775" algn="l"/>
                <a:tab pos="981075" algn="l"/>
                <a:tab pos="1476375" algn="l"/>
                <a:tab pos="1971675" algn="l"/>
                <a:tab pos="2466975" algn="l"/>
                <a:tab pos="2962275" algn="l"/>
                <a:tab pos="3455988" algn="l"/>
                <a:tab pos="3951288" algn="l"/>
                <a:tab pos="4446588" algn="l"/>
                <a:tab pos="4941888" algn="l"/>
                <a:tab pos="5437188" algn="l"/>
                <a:tab pos="5932488" algn="l"/>
                <a:tab pos="6427788" algn="l"/>
                <a:tab pos="6923088" algn="l"/>
                <a:tab pos="7418388" algn="l"/>
                <a:tab pos="7913688" algn="l"/>
                <a:tab pos="8408988" algn="l"/>
                <a:tab pos="8904288" algn="l"/>
                <a:tab pos="9399588" algn="l"/>
                <a:tab pos="9893300" algn="l"/>
              </a:tabLst>
              <a:defRPr/>
            </a:pPr>
            <a:r>
              <a:rPr lang="tr-TR" sz="2400" b="1" dirty="0">
                <a:solidFill>
                  <a:srgbClr val="9BBB59">
                    <a:lumMod val="50000"/>
                  </a:srgbClr>
                </a:solidFill>
              </a:rPr>
              <a:t>Çocukların </a:t>
            </a:r>
            <a:r>
              <a:rPr lang="en-GB" sz="2400" b="1" dirty="0" err="1">
                <a:solidFill>
                  <a:srgbClr val="9BBB59">
                    <a:lumMod val="50000"/>
                  </a:srgbClr>
                </a:solidFill>
              </a:rPr>
              <a:t>Cinsel</a:t>
            </a:r>
            <a:r>
              <a:rPr lang="en-GB" sz="2400" b="1" dirty="0">
                <a:solidFill>
                  <a:srgbClr val="9BBB59">
                    <a:lumMod val="50000"/>
                  </a:srgbClr>
                </a:solidFill>
              </a:rPr>
              <a:t> </a:t>
            </a:r>
            <a:r>
              <a:rPr lang="tr-TR" sz="2400" b="1" dirty="0">
                <a:solidFill>
                  <a:srgbClr val="9BBB59">
                    <a:lumMod val="50000"/>
                  </a:srgbClr>
                </a:solidFill>
              </a:rPr>
              <a:t>S</a:t>
            </a:r>
            <a:r>
              <a:rPr lang="en-GB" sz="2400" b="1" dirty="0" err="1">
                <a:solidFill>
                  <a:srgbClr val="9BBB59">
                    <a:lumMod val="50000"/>
                  </a:srgbClr>
                </a:solidFill>
              </a:rPr>
              <a:t>ömürü</a:t>
            </a:r>
            <a:r>
              <a:rPr lang="tr-TR" sz="2400" b="1" dirty="0" err="1">
                <a:solidFill>
                  <a:srgbClr val="9BBB59">
                    <a:lumMod val="50000"/>
                  </a:srgbClr>
                </a:solidFill>
              </a:rPr>
              <a:t>sü</a:t>
            </a:r>
            <a:r>
              <a:rPr lang="en-GB" sz="2400" b="1" dirty="0">
                <a:solidFill>
                  <a:srgbClr val="9BBB59">
                    <a:lumMod val="50000"/>
                  </a:srgbClr>
                </a:solidFill>
              </a:rPr>
              <a:t>: </a:t>
            </a:r>
            <a:r>
              <a:rPr lang="en-GB" sz="2400" b="1" dirty="0" err="1">
                <a:solidFill>
                  <a:srgbClr val="9BBB59">
                    <a:lumMod val="50000"/>
                  </a:srgbClr>
                </a:solidFill>
              </a:rPr>
              <a:t>Çocuk</a:t>
            </a:r>
            <a:r>
              <a:rPr lang="en-GB" sz="2400" b="1" dirty="0">
                <a:solidFill>
                  <a:srgbClr val="9BBB59">
                    <a:lumMod val="50000"/>
                  </a:srgbClr>
                </a:solidFill>
              </a:rPr>
              <a:t> </a:t>
            </a:r>
            <a:r>
              <a:rPr lang="en-GB" sz="2400" b="1" dirty="0" err="1">
                <a:solidFill>
                  <a:srgbClr val="9BBB59">
                    <a:lumMod val="50000"/>
                  </a:srgbClr>
                </a:solidFill>
              </a:rPr>
              <a:t>fuhuș</a:t>
            </a:r>
            <a:r>
              <a:rPr lang="tr-TR" sz="2400" b="1" dirty="0">
                <a:solidFill>
                  <a:srgbClr val="9BBB59">
                    <a:lumMod val="50000"/>
                  </a:srgbClr>
                </a:solidFill>
              </a:rPr>
              <a:t>u ve satışı</a:t>
            </a:r>
          </a:p>
          <a:p>
            <a:pPr marL="369888" indent="-369888">
              <a:lnSpc>
                <a:spcPct val="150000"/>
              </a:lnSpc>
              <a:spcBef>
                <a:spcPts val="550"/>
              </a:spcBef>
              <a:buClr>
                <a:srgbClr val="9BBB59">
                  <a:lumMod val="50000"/>
                </a:srgbClr>
              </a:buClr>
              <a:buSzPct val="70000"/>
              <a:buFont typeface="Wingdings" pitchFamily="2" charset="2"/>
              <a:buChar char="v"/>
              <a:tabLst>
                <a:tab pos="369888" algn="l"/>
                <a:tab pos="485775" algn="l"/>
                <a:tab pos="981075" algn="l"/>
                <a:tab pos="1476375" algn="l"/>
                <a:tab pos="1971675" algn="l"/>
                <a:tab pos="2466975" algn="l"/>
                <a:tab pos="2962275" algn="l"/>
                <a:tab pos="3455988" algn="l"/>
                <a:tab pos="3951288" algn="l"/>
                <a:tab pos="4446588" algn="l"/>
                <a:tab pos="4941888" algn="l"/>
                <a:tab pos="5437188" algn="l"/>
                <a:tab pos="5932488" algn="l"/>
                <a:tab pos="6427788" algn="l"/>
                <a:tab pos="6923088" algn="l"/>
                <a:tab pos="7418388" algn="l"/>
                <a:tab pos="7913688" algn="l"/>
                <a:tab pos="8408988" algn="l"/>
                <a:tab pos="8904288" algn="l"/>
                <a:tab pos="9399588" algn="l"/>
                <a:tab pos="9893300" algn="l"/>
              </a:tabLst>
              <a:defRPr/>
            </a:pPr>
            <a:r>
              <a:rPr lang="tr-TR" sz="2400" dirty="0">
                <a:solidFill>
                  <a:srgbClr val="9BBB59">
                    <a:lumMod val="50000"/>
                  </a:srgbClr>
                </a:solidFill>
              </a:rPr>
              <a:t>Çocuğa ve veya üçüncü kişilere para ve benzeri şeylerin verilmesi karşılığında çocuğun yetişkin tarafından cinsel obje olarak kullanılmasıdır. </a:t>
            </a:r>
          </a:p>
          <a:p>
            <a:pPr marL="369888" indent="-369888">
              <a:lnSpc>
                <a:spcPct val="150000"/>
              </a:lnSpc>
              <a:spcBef>
                <a:spcPts val="550"/>
              </a:spcBef>
              <a:buClr>
                <a:srgbClr val="9BBB59">
                  <a:lumMod val="50000"/>
                </a:srgbClr>
              </a:buClr>
              <a:buSzPct val="70000"/>
              <a:buFont typeface="Wingdings" pitchFamily="2" charset="2"/>
              <a:buChar char="v"/>
              <a:tabLst>
                <a:tab pos="369888" algn="l"/>
                <a:tab pos="485775" algn="l"/>
                <a:tab pos="981075" algn="l"/>
                <a:tab pos="1476375" algn="l"/>
                <a:tab pos="1971675" algn="l"/>
                <a:tab pos="2466975" algn="l"/>
                <a:tab pos="2962275" algn="l"/>
                <a:tab pos="3455988" algn="l"/>
                <a:tab pos="3951288" algn="l"/>
                <a:tab pos="4446588" algn="l"/>
                <a:tab pos="4941888" algn="l"/>
                <a:tab pos="5437188" algn="l"/>
                <a:tab pos="5932488" algn="l"/>
                <a:tab pos="6427788" algn="l"/>
                <a:tab pos="6923088" algn="l"/>
                <a:tab pos="7418388" algn="l"/>
                <a:tab pos="7913688" algn="l"/>
                <a:tab pos="8408988" algn="l"/>
                <a:tab pos="8904288" algn="l"/>
                <a:tab pos="9399588" algn="l"/>
                <a:tab pos="9893300" algn="l"/>
              </a:tabLst>
              <a:defRPr/>
            </a:pPr>
            <a:r>
              <a:rPr lang="tr-TR" sz="2400" dirty="0">
                <a:solidFill>
                  <a:srgbClr val="9BBB59">
                    <a:lumMod val="50000"/>
                  </a:srgbClr>
                </a:solidFill>
              </a:rPr>
              <a:t>Fuhuş, pornografi, cinsel sömürü amaçlı kullanma, çocuk seksi turizmi, erken evlendirme vb.</a:t>
            </a:r>
            <a:endParaRPr lang="tr-TR" sz="2400" b="1" dirty="0">
              <a:solidFill>
                <a:srgbClr val="9BBB59">
                  <a:lumMod val="50000"/>
                </a:srgbClr>
              </a:solidFill>
            </a:endParaRPr>
          </a:p>
          <a:p>
            <a:pPr marL="369888" indent="-369888">
              <a:lnSpc>
                <a:spcPct val="150000"/>
              </a:lnSpc>
              <a:spcBef>
                <a:spcPts val="550"/>
              </a:spcBef>
              <a:buClr>
                <a:srgbClr val="9BBB59">
                  <a:lumMod val="50000"/>
                </a:srgbClr>
              </a:buClr>
              <a:buSzPct val="70000"/>
              <a:buFont typeface="Wingdings" pitchFamily="2" charset="2"/>
              <a:buChar char="v"/>
              <a:tabLst>
                <a:tab pos="369888" algn="l"/>
                <a:tab pos="485775" algn="l"/>
                <a:tab pos="981075" algn="l"/>
                <a:tab pos="1476375" algn="l"/>
                <a:tab pos="1971675" algn="l"/>
                <a:tab pos="2466975" algn="l"/>
                <a:tab pos="2962275" algn="l"/>
                <a:tab pos="3455988" algn="l"/>
                <a:tab pos="3951288" algn="l"/>
                <a:tab pos="4446588" algn="l"/>
                <a:tab pos="4941888" algn="l"/>
                <a:tab pos="5437188" algn="l"/>
                <a:tab pos="5932488" algn="l"/>
                <a:tab pos="6427788" algn="l"/>
                <a:tab pos="6923088" algn="l"/>
                <a:tab pos="7418388" algn="l"/>
                <a:tab pos="7913688" algn="l"/>
                <a:tab pos="8408988" algn="l"/>
                <a:tab pos="8904288" algn="l"/>
                <a:tab pos="9399588" algn="l"/>
                <a:tab pos="9893300" algn="l"/>
              </a:tabLst>
              <a:defRPr/>
            </a:pPr>
            <a:endParaRPr lang="en-GB" sz="2400" dirty="0">
              <a:solidFill>
                <a:srgbClr val="9BBB59">
                  <a:lumMod val="50000"/>
                </a:srgbClr>
              </a:solidFill>
            </a:endParaRPr>
          </a:p>
        </p:txBody>
      </p:sp>
    </p:spTree>
    <p:extLst>
      <p:ext uri="{BB962C8B-B14F-4D97-AF65-F5344CB8AC3E}">
        <p14:creationId xmlns:p14="http://schemas.microsoft.com/office/powerpoint/2010/main" val="1893751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rtlCol="0">
            <a:normAutofit fontScale="90000"/>
          </a:bodyPr>
          <a:lstStyle/>
          <a:p>
            <a:pPr algn="l" eaLnBrk="1" fontAlgn="auto" hangingPunct="1">
              <a:spcAft>
                <a:spcPts val="0"/>
              </a:spcAft>
              <a:defRPr/>
            </a:pPr>
            <a:r>
              <a:rPr lang="tr-TR" b="1" dirty="0" smtClean="0">
                <a:ln/>
                <a:solidFill>
                  <a:schemeClr val="accent3">
                    <a:lumMod val="50000"/>
                  </a:schemeClr>
                </a:solidFill>
              </a:rPr>
              <a:t/>
            </a:r>
            <a:br>
              <a:rPr lang="tr-TR" b="1" dirty="0" smtClean="0">
                <a:ln/>
                <a:solidFill>
                  <a:schemeClr val="accent3">
                    <a:lumMod val="50000"/>
                  </a:schemeClr>
                </a:solidFill>
              </a:rPr>
            </a:br>
            <a:r>
              <a:rPr lang="tr-TR" sz="3200" b="1" dirty="0" smtClean="0">
                <a:ln/>
                <a:solidFill>
                  <a:schemeClr val="accent3">
                    <a:lumMod val="50000"/>
                  </a:schemeClr>
                </a:solidFill>
              </a:rPr>
              <a:t>İstismar ve ihmalin belirti ve bulguları</a:t>
            </a:r>
            <a:r>
              <a:rPr lang="tr-TR" b="1" dirty="0" smtClean="0">
                <a:ln/>
                <a:solidFill>
                  <a:schemeClr val="accent3">
                    <a:lumMod val="50000"/>
                  </a:schemeClr>
                </a:solidFill>
              </a:rPr>
              <a:t/>
            </a:r>
            <a:br>
              <a:rPr lang="tr-TR" b="1" dirty="0" smtClean="0">
                <a:ln/>
                <a:solidFill>
                  <a:schemeClr val="accent3">
                    <a:lumMod val="50000"/>
                  </a:schemeClr>
                </a:solidFill>
              </a:rPr>
            </a:br>
            <a:endParaRPr lang="tr-TR" dirty="0"/>
          </a:p>
        </p:txBody>
      </p:sp>
      <p:sp>
        <p:nvSpPr>
          <p:cNvPr id="5" name="4 Yuvarlatılmış Dikdörtgen"/>
          <p:cNvSpPr/>
          <p:nvPr/>
        </p:nvSpPr>
        <p:spPr>
          <a:xfrm>
            <a:off x="395288" y="260350"/>
            <a:ext cx="8286750" cy="914400"/>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tr-TR" sz="2800" b="1" dirty="0" err="1">
                <a:solidFill>
                  <a:srgbClr val="9BBB59">
                    <a:lumMod val="50000"/>
                  </a:srgbClr>
                </a:solidFill>
              </a:rPr>
              <a:t>Ensest</a:t>
            </a:r>
            <a:endParaRPr lang="tr-TR" sz="2800" b="1" dirty="0">
              <a:solidFill>
                <a:srgbClr val="9BBB59">
                  <a:lumMod val="50000"/>
                </a:srgbClr>
              </a:solidFill>
            </a:endParaRPr>
          </a:p>
        </p:txBody>
      </p:sp>
      <p:sp>
        <p:nvSpPr>
          <p:cNvPr id="6" name="5 Yuvarlatılmış Dikdörtgen"/>
          <p:cNvSpPr/>
          <p:nvPr/>
        </p:nvSpPr>
        <p:spPr>
          <a:xfrm>
            <a:off x="539750" y="1628775"/>
            <a:ext cx="8135938" cy="4824413"/>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a:defRPr/>
            </a:pPr>
            <a:endParaRPr lang="tr-TR" sz="2400" dirty="0">
              <a:solidFill>
                <a:prstClr val="black"/>
              </a:solidFill>
            </a:endParaRPr>
          </a:p>
          <a:p>
            <a:pPr>
              <a:defRPr/>
            </a:pPr>
            <a:endParaRPr lang="tr-TR" sz="2400" dirty="0">
              <a:solidFill>
                <a:prstClr val="black"/>
              </a:solidFill>
            </a:endParaRPr>
          </a:p>
          <a:p>
            <a:pPr marL="369888" indent="-369888">
              <a:spcBef>
                <a:spcPts val="550"/>
              </a:spcBef>
              <a:buClr>
                <a:srgbClr val="FFFFCC"/>
              </a:buClr>
              <a:buSzPct val="70000"/>
              <a:buFont typeface="Wingdings" pitchFamily="2" charset="2"/>
              <a:buChar char=""/>
              <a:tabLst>
                <a:tab pos="369888" algn="l"/>
                <a:tab pos="485775" algn="l"/>
                <a:tab pos="981075" algn="l"/>
                <a:tab pos="1476375" algn="l"/>
                <a:tab pos="1971675" algn="l"/>
                <a:tab pos="2466975" algn="l"/>
                <a:tab pos="2962275" algn="l"/>
                <a:tab pos="3455988" algn="l"/>
                <a:tab pos="3951288" algn="l"/>
                <a:tab pos="4446588" algn="l"/>
                <a:tab pos="4941888" algn="l"/>
                <a:tab pos="5437188" algn="l"/>
                <a:tab pos="5932488" algn="l"/>
                <a:tab pos="6427788" algn="l"/>
                <a:tab pos="6923088" algn="l"/>
                <a:tab pos="7418388" algn="l"/>
                <a:tab pos="7913688" algn="l"/>
                <a:tab pos="8408988" algn="l"/>
                <a:tab pos="8904288" algn="l"/>
                <a:tab pos="9399588" algn="l"/>
                <a:tab pos="9893300" algn="l"/>
              </a:tabLst>
              <a:defRPr/>
            </a:pPr>
            <a:r>
              <a:rPr lang="tr-TR" sz="2400" dirty="0">
                <a:solidFill>
                  <a:prstClr val="black"/>
                </a:solidFill>
              </a:rPr>
              <a:t>Kanunen evlenmelerine izin verilmeyen iki </a:t>
            </a:r>
            <a:r>
              <a:rPr lang="tr-TR" sz="2400" dirty="0" err="1">
                <a:solidFill>
                  <a:prstClr val="black"/>
                </a:solidFill>
              </a:rPr>
              <a:t>kiși</a:t>
            </a:r>
            <a:r>
              <a:rPr lang="tr-TR" sz="2400" dirty="0">
                <a:solidFill>
                  <a:prstClr val="black"/>
                </a:solidFill>
              </a:rPr>
              <a:t> arasındaki cinsel ilişki </a:t>
            </a:r>
            <a:r>
              <a:rPr lang="tr-TR" sz="2400" dirty="0" err="1">
                <a:solidFill>
                  <a:prstClr val="black"/>
                </a:solidFill>
              </a:rPr>
              <a:t>ensest</a:t>
            </a:r>
            <a:r>
              <a:rPr lang="tr-TR" sz="2400" dirty="0">
                <a:solidFill>
                  <a:prstClr val="black"/>
                </a:solidFill>
              </a:rPr>
              <a:t> olarak tanımlanır.</a:t>
            </a:r>
          </a:p>
          <a:p>
            <a:pPr marL="369888" indent="-369888">
              <a:spcBef>
                <a:spcPts val="550"/>
              </a:spcBef>
              <a:buClr>
                <a:srgbClr val="FFFFCC"/>
              </a:buClr>
              <a:buSzPct val="70000"/>
              <a:buFont typeface="Wingdings" pitchFamily="2" charset="2"/>
              <a:buChar char=""/>
              <a:tabLst>
                <a:tab pos="369888" algn="l"/>
                <a:tab pos="485775" algn="l"/>
                <a:tab pos="981075" algn="l"/>
                <a:tab pos="1476375" algn="l"/>
                <a:tab pos="1971675" algn="l"/>
                <a:tab pos="2466975" algn="l"/>
                <a:tab pos="2962275" algn="l"/>
                <a:tab pos="3455988" algn="l"/>
                <a:tab pos="3951288" algn="l"/>
                <a:tab pos="4446588" algn="l"/>
                <a:tab pos="4941888" algn="l"/>
                <a:tab pos="5437188" algn="l"/>
                <a:tab pos="5932488" algn="l"/>
                <a:tab pos="6427788" algn="l"/>
                <a:tab pos="6923088" algn="l"/>
                <a:tab pos="7418388" algn="l"/>
                <a:tab pos="7913688" algn="l"/>
                <a:tab pos="8408988" algn="l"/>
                <a:tab pos="8904288" algn="l"/>
                <a:tab pos="9399588" algn="l"/>
                <a:tab pos="9893300" algn="l"/>
              </a:tabLst>
              <a:defRPr/>
            </a:pPr>
            <a:endParaRPr lang="tr-TR" sz="2400" dirty="0">
              <a:solidFill>
                <a:prstClr val="black"/>
              </a:solidFill>
            </a:endParaRPr>
          </a:p>
          <a:p>
            <a:pPr marL="369888" indent="-369888">
              <a:spcBef>
                <a:spcPts val="550"/>
              </a:spcBef>
              <a:buClr>
                <a:srgbClr val="FFFFCC"/>
              </a:buClr>
              <a:buSzPct val="70000"/>
              <a:buFont typeface="Wingdings" pitchFamily="2" charset="2"/>
              <a:buChar char=""/>
              <a:tabLst>
                <a:tab pos="369888" algn="l"/>
                <a:tab pos="485775" algn="l"/>
                <a:tab pos="981075" algn="l"/>
                <a:tab pos="1476375" algn="l"/>
                <a:tab pos="1971675" algn="l"/>
                <a:tab pos="2466975" algn="l"/>
                <a:tab pos="2962275" algn="l"/>
                <a:tab pos="3455988" algn="l"/>
                <a:tab pos="3951288" algn="l"/>
                <a:tab pos="4446588" algn="l"/>
                <a:tab pos="4941888" algn="l"/>
                <a:tab pos="5437188" algn="l"/>
                <a:tab pos="5932488" algn="l"/>
                <a:tab pos="6427788" algn="l"/>
                <a:tab pos="6923088" algn="l"/>
                <a:tab pos="7418388" algn="l"/>
                <a:tab pos="7913688" algn="l"/>
                <a:tab pos="8408988" algn="l"/>
                <a:tab pos="8904288" algn="l"/>
                <a:tab pos="9399588" algn="l"/>
                <a:tab pos="9893300" algn="l"/>
              </a:tabLst>
              <a:defRPr/>
            </a:pPr>
            <a:r>
              <a:rPr lang="tr-TR" sz="2400" dirty="0">
                <a:solidFill>
                  <a:prstClr val="black"/>
                </a:solidFill>
              </a:rPr>
              <a:t>Kan bağı olan baba, anne, ağabey, abla, amca, dayı, teyze, hala ve dede gibi akrabalara ek olarak, çocuk üzerinde anne-baba gibi otoritesi ve saygınlığı olan geniş bir akraba ve hısım grubu </a:t>
            </a:r>
            <a:r>
              <a:rPr lang="tr-TR" sz="2400" dirty="0" err="1">
                <a:solidFill>
                  <a:prstClr val="black"/>
                </a:solidFill>
              </a:rPr>
              <a:t>ensest</a:t>
            </a:r>
            <a:r>
              <a:rPr lang="tr-TR" sz="2400" dirty="0">
                <a:solidFill>
                  <a:prstClr val="black"/>
                </a:solidFill>
              </a:rPr>
              <a:t> tanımında taciz edenler arasında sayılır. Örneğin enişte, üvey anne-baba, üvey kardeşler bu gruptadır.</a:t>
            </a:r>
          </a:p>
          <a:p>
            <a:pPr marL="369888" indent="-369888">
              <a:lnSpc>
                <a:spcPct val="150000"/>
              </a:lnSpc>
              <a:spcBef>
                <a:spcPts val="550"/>
              </a:spcBef>
              <a:buClr>
                <a:srgbClr val="FFFFCC"/>
              </a:buClr>
              <a:buSzPct val="70000"/>
              <a:buFont typeface="Wingdings" pitchFamily="2" charset="2"/>
              <a:buChar char=""/>
              <a:tabLst>
                <a:tab pos="369888" algn="l"/>
                <a:tab pos="485775" algn="l"/>
                <a:tab pos="981075" algn="l"/>
                <a:tab pos="1476375" algn="l"/>
                <a:tab pos="1971675" algn="l"/>
                <a:tab pos="2466975" algn="l"/>
                <a:tab pos="2962275" algn="l"/>
                <a:tab pos="3455988" algn="l"/>
                <a:tab pos="3951288" algn="l"/>
                <a:tab pos="4446588" algn="l"/>
                <a:tab pos="4941888" algn="l"/>
                <a:tab pos="5437188" algn="l"/>
                <a:tab pos="5932488" algn="l"/>
                <a:tab pos="6427788" algn="l"/>
                <a:tab pos="6923088" algn="l"/>
                <a:tab pos="7418388" algn="l"/>
                <a:tab pos="7913688" algn="l"/>
                <a:tab pos="8408988" algn="l"/>
                <a:tab pos="8904288" algn="l"/>
                <a:tab pos="9399588" algn="l"/>
                <a:tab pos="9893300" algn="l"/>
              </a:tabLst>
              <a:defRPr/>
            </a:pPr>
            <a:endParaRPr lang="en-GB" sz="2400" dirty="0">
              <a:solidFill>
                <a:srgbClr val="9BBB59">
                  <a:lumMod val="50000"/>
                </a:srgbClr>
              </a:solidFill>
            </a:endParaRPr>
          </a:p>
        </p:txBody>
      </p:sp>
    </p:spTree>
    <p:extLst>
      <p:ext uri="{BB962C8B-B14F-4D97-AF65-F5344CB8AC3E}">
        <p14:creationId xmlns:p14="http://schemas.microsoft.com/office/powerpoint/2010/main" val="22204177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827088" y="476250"/>
            <a:ext cx="7705725" cy="936625"/>
          </a:xfrm>
          <a:prstGeom prst="roundRect">
            <a:avLst/>
          </a:prstGeom>
          <a:solidFill>
            <a:schemeClr val="accent3">
              <a:lumMod val="50000"/>
            </a:schemeClr>
          </a:solidFill>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tr-TR" sz="2800" dirty="0">
                <a:solidFill>
                  <a:prstClr val="white"/>
                </a:solidFill>
              </a:rPr>
              <a:t>Çocuklarda </a:t>
            </a:r>
            <a:r>
              <a:rPr lang="tr-TR" sz="2800" u="sng" dirty="0">
                <a:solidFill>
                  <a:prstClr val="white"/>
                </a:solidFill>
              </a:rPr>
              <a:t>Cinsel İstismarı </a:t>
            </a:r>
          </a:p>
          <a:p>
            <a:pPr algn="ctr">
              <a:defRPr/>
            </a:pPr>
            <a:r>
              <a:rPr lang="tr-TR" sz="2800" dirty="0">
                <a:solidFill>
                  <a:prstClr val="white"/>
                </a:solidFill>
              </a:rPr>
              <a:t>Düşündürebilecek İpuçları</a:t>
            </a:r>
          </a:p>
        </p:txBody>
      </p:sp>
      <p:sp>
        <p:nvSpPr>
          <p:cNvPr id="4" name="Rounded Rectangle 3"/>
          <p:cNvSpPr/>
          <p:nvPr/>
        </p:nvSpPr>
        <p:spPr>
          <a:xfrm>
            <a:off x="827088" y="1557338"/>
            <a:ext cx="7705725" cy="5040312"/>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marL="511175" indent="-511175" defTabSz="457200">
              <a:spcBef>
                <a:spcPts val="525"/>
              </a:spcBef>
              <a:spcAft>
                <a:spcPts val="1425"/>
              </a:spcAft>
              <a:buClr>
                <a:srgbClr val="CC0000"/>
              </a:buClr>
              <a:buSzPct val="65000"/>
              <a:buFont typeface="Wingdings" pitchFamily="2" charset="2"/>
              <a:buChar char=""/>
              <a:tabLst>
                <a:tab pos="996950" algn="l"/>
                <a:tab pos="2005013" algn="l"/>
                <a:tab pos="3011488" algn="l"/>
                <a:tab pos="4019550" algn="l"/>
                <a:tab pos="5027613" algn="l"/>
                <a:tab pos="6035675" algn="l"/>
                <a:tab pos="7043738" algn="l"/>
                <a:tab pos="8051800" algn="l"/>
                <a:tab pos="9059863" algn="l"/>
                <a:tab pos="10067925" algn="l"/>
                <a:tab pos="11074400" algn="l"/>
                <a:tab pos="11380788" algn="l"/>
                <a:tab pos="11876088" algn="l"/>
              </a:tabLst>
              <a:defRPr/>
            </a:pPr>
            <a:r>
              <a:rPr lang="tr-TR" sz="2400" dirty="0">
                <a:solidFill>
                  <a:srgbClr val="4F6228"/>
                </a:solidFill>
                <a:latin typeface="Arial" pitchFamily="34" charset="0"/>
                <a:cs typeface="Arial" pitchFamily="34" charset="0"/>
              </a:rPr>
              <a:t>Cinselliğe ilişkin her türlü konu ve duruma aşırı ilgi gösterme ya da aşırı kaçınma,</a:t>
            </a:r>
          </a:p>
          <a:p>
            <a:pPr marL="511175" indent="-511175" defTabSz="457200">
              <a:spcBef>
                <a:spcPts val="525"/>
              </a:spcBef>
              <a:spcAft>
                <a:spcPts val="1425"/>
              </a:spcAft>
              <a:buClr>
                <a:srgbClr val="CC0000"/>
              </a:buClr>
              <a:buSzPct val="65000"/>
              <a:buFont typeface="Wingdings" pitchFamily="2" charset="2"/>
              <a:buChar char=""/>
              <a:tabLst>
                <a:tab pos="996950" algn="l"/>
                <a:tab pos="2005013" algn="l"/>
                <a:tab pos="3011488" algn="l"/>
                <a:tab pos="4019550" algn="l"/>
                <a:tab pos="5027613" algn="l"/>
                <a:tab pos="6035675" algn="l"/>
                <a:tab pos="7043738" algn="l"/>
                <a:tab pos="8051800" algn="l"/>
                <a:tab pos="9059863" algn="l"/>
                <a:tab pos="10067925" algn="l"/>
                <a:tab pos="11074400" algn="l"/>
                <a:tab pos="11380788" algn="l"/>
                <a:tab pos="11876088" algn="l"/>
              </a:tabLst>
              <a:defRPr/>
            </a:pPr>
            <a:r>
              <a:rPr lang="tr-TR" sz="2400" dirty="0">
                <a:solidFill>
                  <a:srgbClr val="4F6228"/>
                </a:solidFill>
                <a:latin typeface="Arial" pitchFamily="34" charset="0"/>
                <a:cs typeface="Arial" pitchFamily="34" charset="0"/>
              </a:rPr>
              <a:t>Baştan çıkarıcı davranışlar, 	</a:t>
            </a:r>
          </a:p>
          <a:p>
            <a:pPr marL="511175" indent="-511175" defTabSz="457200">
              <a:spcBef>
                <a:spcPts val="525"/>
              </a:spcBef>
              <a:spcAft>
                <a:spcPts val="1425"/>
              </a:spcAft>
              <a:buClr>
                <a:srgbClr val="CC0000"/>
              </a:buClr>
              <a:buSzPct val="65000"/>
              <a:buFont typeface="Wingdings" pitchFamily="2" charset="2"/>
              <a:buChar char=""/>
              <a:tabLst>
                <a:tab pos="996950" algn="l"/>
                <a:tab pos="2005013" algn="l"/>
                <a:tab pos="3011488" algn="l"/>
                <a:tab pos="4019550" algn="l"/>
                <a:tab pos="5027613" algn="l"/>
                <a:tab pos="6035675" algn="l"/>
                <a:tab pos="7043738" algn="l"/>
                <a:tab pos="8051800" algn="l"/>
                <a:tab pos="9059863" algn="l"/>
                <a:tab pos="10067925" algn="l"/>
                <a:tab pos="11074400" algn="l"/>
                <a:tab pos="11380788" algn="l"/>
                <a:tab pos="11876088" algn="l"/>
              </a:tabLst>
              <a:defRPr/>
            </a:pPr>
            <a:r>
              <a:rPr lang="tr-TR" sz="2400" dirty="0">
                <a:solidFill>
                  <a:srgbClr val="4F6228"/>
                </a:solidFill>
                <a:latin typeface="Arial" pitchFamily="34" charset="0"/>
                <a:cs typeface="Arial" pitchFamily="34" charset="0"/>
              </a:rPr>
              <a:t>Çok sık öpmeye çalışma, göğüslere, bacaklara ya da genital bölgeye dokunmaya çalışma, sürtünme, kendi genital bölgesini gösterme,</a:t>
            </a:r>
          </a:p>
          <a:p>
            <a:pPr marL="511175" indent="-511175" defTabSz="457200">
              <a:spcBef>
                <a:spcPts val="525"/>
              </a:spcBef>
              <a:spcAft>
                <a:spcPts val="1425"/>
              </a:spcAft>
              <a:buClr>
                <a:srgbClr val="CC0000"/>
              </a:buClr>
              <a:buSzPct val="65000"/>
              <a:buFont typeface="Wingdings" pitchFamily="2" charset="2"/>
              <a:buChar char=""/>
              <a:tabLst>
                <a:tab pos="996950" algn="l"/>
                <a:tab pos="2005013" algn="l"/>
                <a:tab pos="3011488" algn="l"/>
                <a:tab pos="4019550" algn="l"/>
                <a:tab pos="5027613" algn="l"/>
                <a:tab pos="6035675" algn="l"/>
                <a:tab pos="7043738" algn="l"/>
                <a:tab pos="8051800" algn="l"/>
                <a:tab pos="9059863" algn="l"/>
                <a:tab pos="10067925" algn="l"/>
                <a:tab pos="11074400" algn="l"/>
                <a:tab pos="11380788" algn="l"/>
                <a:tab pos="11876088" algn="l"/>
              </a:tabLst>
              <a:defRPr/>
            </a:pPr>
            <a:r>
              <a:rPr lang="tr-TR" sz="2400" dirty="0">
                <a:solidFill>
                  <a:srgbClr val="4F6228"/>
                </a:solidFill>
                <a:latin typeface="Arial" pitchFamily="34" charset="0"/>
                <a:cs typeface="Arial" pitchFamily="34" charset="0"/>
              </a:rPr>
              <a:t>Bedeninin kirli ya da zedelenmiş olduğuna inanma ve ifade etme,</a:t>
            </a:r>
          </a:p>
        </p:txBody>
      </p:sp>
    </p:spTree>
    <p:extLst>
      <p:ext uri="{BB962C8B-B14F-4D97-AF65-F5344CB8AC3E}">
        <p14:creationId xmlns:p14="http://schemas.microsoft.com/office/powerpoint/2010/main" val="17122269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827088" y="476250"/>
            <a:ext cx="7705725" cy="936625"/>
          </a:xfrm>
          <a:prstGeom prst="roundRect">
            <a:avLst/>
          </a:prstGeom>
          <a:solidFill>
            <a:schemeClr val="accent3">
              <a:lumMod val="50000"/>
            </a:schemeClr>
          </a:solidFill>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tr-TR" sz="2800" dirty="0">
                <a:solidFill>
                  <a:prstClr val="white"/>
                </a:solidFill>
              </a:rPr>
              <a:t>Çocuklarda </a:t>
            </a:r>
            <a:r>
              <a:rPr lang="tr-TR" sz="2800" u="sng" dirty="0">
                <a:solidFill>
                  <a:prstClr val="white"/>
                </a:solidFill>
              </a:rPr>
              <a:t>Cinsel İstismarı </a:t>
            </a:r>
          </a:p>
          <a:p>
            <a:pPr algn="ctr">
              <a:defRPr/>
            </a:pPr>
            <a:r>
              <a:rPr lang="tr-TR" sz="2800" dirty="0">
                <a:solidFill>
                  <a:prstClr val="white"/>
                </a:solidFill>
              </a:rPr>
              <a:t>Düşündürebilecek İpuçları</a:t>
            </a:r>
          </a:p>
        </p:txBody>
      </p:sp>
      <p:sp>
        <p:nvSpPr>
          <p:cNvPr id="4" name="Rounded Rectangle 3"/>
          <p:cNvSpPr/>
          <p:nvPr/>
        </p:nvSpPr>
        <p:spPr>
          <a:xfrm>
            <a:off x="827088" y="1557338"/>
            <a:ext cx="7705725" cy="5040312"/>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marL="511175" indent="-511175" defTabSz="457200">
              <a:spcBef>
                <a:spcPts val="525"/>
              </a:spcBef>
              <a:spcAft>
                <a:spcPts val="1425"/>
              </a:spcAft>
              <a:buClr>
                <a:srgbClr val="CC0000"/>
              </a:buClr>
              <a:buSzPct val="65000"/>
              <a:buFont typeface="Wingdings" pitchFamily="2" charset="2"/>
              <a:buChar char=""/>
              <a:tabLst>
                <a:tab pos="996950" algn="l"/>
                <a:tab pos="2005013" algn="l"/>
                <a:tab pos="3011488" algn="l"/>
                <a:tab pos="4019550" algn="l"/>
                <a:tab pos="5027613" algn="l"/>
                <a:tab pos="6035675" algn="l"/>
                <a:tab pos="7043738" algn="l"/>
                <a:tab pos="8051800" algn="l"/>
                <a:tab pos="9059863" algn="l"/>
                <a:tab pos="10067925" algn="l"/>
                <a:tab pos="11074400" algn="l"/>
                <a:tab pos="11380788" algn="l"/>
                <a:tab pos="11876088" algn="l"/>
              </a:tabLst>
              <a:defRPr/>
            </a:pPr>
            <a:r>
              <a:rPr lang="tr-TR" sz="2400" dirty="0" err="1">
                <a:solidFill>
                  <a:srgbClr val="4F6228"/>
                </a:solidFill>
                <a:latin typeface="Arial" pitchFamily="34" charset="0"/>
                <a:cs typeface="Arial" pitchFamily="34" charset="0"/>
              </a:rPr>
              <a:t>Genital</a:t>
            </a:r>
            <a:r>
              <a:rPr lang="tr-TR" sz="2400" dirty="0">
                <a:solidFill>
                  <a:srgbClr val="4F6228"/>
                </a:solidFill>
                <a:latin typeface="Arial" pitchFamily="34" charset="0"/>
                <a:cs typeface="Arial" pitchFamily="34" charset="0"/>
              </a:rPr>
              <a:t> bölgesinde bir sorun olduğundan korktuğunu belirtme,	</a:t>
            </a:r>
          </a:p>
          <a:p>
            <a:pPr marL="511175" indent="-511175" defTabSz="457200">
              <a:spcBef>
                <a:spcPts val="525"/>
              </a:spcBef>
              <a:spcAft>
                <a:spcPts val="1425"/>
              </a:spcAft>
              <a:buClr>
                <a:srgbClr val="CC0000"/>
              </a:buClr>
              <a:buSzPct val="65000"/>
              <a:buFont typeface="Wingdings" pitchFamily="2" charset="2"/>
              <a:buChar char=""/>
              <a:tabLst>
                <a:tab pos="996950" algn="l"/>
                <a:tab pos="2005013" algn="l"/>
                <a:tab pos="3011488" algn="l"/>
                <a:tab pos="4019550" algn="l"/>
                <a:tab pos="5027613" algn="l"/>
                <a:tab pos="6035675" algn="l"/>
                <a:tab pos="7043738" algn="l"/>
                <a:tab pos="8051800" algn="l"/>
                <a:tab pos="9059863" algn="l"/>
                <a:tab pos="10067925" algn="l"/>
                <a:tab pos="11074400" algn="l"/>
                <a:tab pos="11380788" algn="l"/>
                <a:tab pos="11876088" algn="l"/>
              </a:tabLst>
              <a:defRPr/>
            </a:pPr>
            <a:r>
              <a:rPr lang="tr-TR" sz="2400" dirty="0">
                <a:solidFill>
                  <a:srgbClr val="4F6228"/>
                </a:solidFill>
                <a:latin typeface="Arial" pitchFamily="34" charset="0"/>
                <a:cs typeface="Arial" pitchFamily="34" charset="0"/>
              </a:rPr>
              <a:t>Resimlerinde, oyunlarında ya da hayallerinde cinsel istismara uğradığını düşündürecek özelliklerin bulunması,</a:t>
            </a:r>
          </a:p>
          <a:p>
            <a:pPr marL="511175" indent="-511175" defTabSz="457200">
              <a:spcBef>
                <a:spcPts val="525"/>
              </a:spcBef>
              <a:spcAft>
                <a:spcPts val="1425"/>
              </a:spcAft>
              <a:buClr>
                <a:srgbClr val="CC0000"/>
              </a:buClr>
              <a:buSzPct val="65000"/>
              <a:buFont typeface="Wingdings" pitchFamily="2" charset="2"/>
              <a:buChar char=""/>
              <a:tabLst>
                <a:tab pos="996950" algn="l"/>
                <a:tab pos="2005013" algn="l"/>
                <a:tab pos="3011488" algn="l"/>
                <a:tab pos="4019550" algn="l"/>
                <a:tab pos="5027613" algn="l"/>
                <a:tab pos="6035675" algn="l"/>
                <a:tab pos="7043738" algn="l"/>
                <a:tab pos="8051800" algn="l"/>
                <a:tab pos="9059863" algn="l"/>
                <a:tab pos="10067925" algn="l"/>
                <a:tab pos="11074400" algn="l"/>
                <a:tab pos="11380788" algn="l"/>
                <a:tab pos="11876088" algn="l"/>
              </a:tabLst>
              <a:defRPr/>
            </a:pPr>
            <a:r>
              <a:rPr lang="tr-TR" sz="2400" dirty="0">
                <a:solidFill>
                  <a:srgbClr val="4F6228"/>
                </a:solidFill>
                <a:latin typeface="Arial" pitchFamily="34" charset="0"/>
                <a:cs typeface="Arial" pitchFamily="34" charset="0"/>
              </a:rPr>
              <a:t>Tuvalet eğitimini kazanmış bir çocuğun altını veya yatağı ıslatmaya başlaması,</a:t>
            </a:r>
          </a:p>
          <a:p>
            <a:pPr marL="511175" indent="-511175" defTabSz="457200">
              <a:spcBef>
                <a:spcPts val="525"/>
              </a:spcBef>
              <a:spcAft>
                <a:spcPts val="1425"/>
              </a:spcAft>
              <a:buClr>
                <a:srgbClr val="CC0000"/>
              </a:buClr>
              <a:buSzPct val="65000"/>
              <a:buFont typeface="Wingdings" pitchFamily="2" charset="2"/>
              <a:buChar char=""/>
              <a:tabLst>
                <a:tab pos="996950" algn="l"/>
                <a:tab pos="2005013" algn="l"/>
                <a:tab pos="3011488" algn="l"/>
                <a:tab pos="4019550" algn="l"/>
                <a:tab pos="5027613" algn="l"/>
                <a:tab pos="6035675" algn="l"/>
                <a:tab pos="7043738" algn="l"/>
                <a:tab pos="8051800" algn="l"/>
                <a:tab pos="9059863" algn="l"/>
                <a:tab pos="10067925" algn="l"/>
                <a:tab pos="11074400" algn="l"/>
                <a:tab pos="11380788" algn="l"/>
                <a:tab pos="11876088" algn="l"/>
              </a:tabLst>
              <a:defRPr/>
            </a:pPr>
            <a:r>
              <a:rPr lang="tr-TR" sz="2400" dirty="0" err="1">
                <a:solidFill>
                  <a:srgbClr val="4F6228"/>
                </a:solidFill>
                <a:latin typeface="Arial" pitchFamily="34" charset="0"/>
                <a:cs typeface="Arial" pitchFamily="34" charset="0"/>
              </a:rPr>
              <a:t>Regresif</a:t>
            </a:r>
            <a:r>
              <a:rPr lang="tr-TR" sz="2400" dirty="0">
                <a:solidFill>
                  <a:srgbClr val="4F6228"/>
                </a:solidFill>
                <a:latin typeface="Arial" pitchFamily="34" charset="0"/>
                <a:cs typeface="Arial" pitchFamily="34" charset="0"/>
              </a:rPr>
              <a:t> semptomların varlığı (kendine zarar verici davranışlar, bebeklik davranışları, bebek gibi konuşma)</a:t>
            </a:r>
            <a:endParaRPr lang="tr-TR" sz="2400" dirty="0">
              <a:solidFill>
                <a:srgbClr val="4F6228"/>
              </a:solidFill>
              <a:cs typeface="Arial" pitchFamily="34" charset="0"/>
            </a:endParaRPr>
          </a:p>
        </p:txBody>
      </p:sp>
    </p:spTree>
    <p:extLst>
      <p:ext uri="{BB962C8B-B14F-4D97-AF65-F5344CB8AC3E}">
        <p14:creationId xmlns:p14="http://schemas.microsoft.com/office/powerpoint/2010/main" val="2509067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827088" y="476250"/>
            <a:ext cx="7705725" cy="2238375"/>
          </a:xfrm>
          <a:prstGeom prst="downArrowCallout">
            <a:avLst>
              <a:gd name="adj1" fmla="val 111035"/>
              <a:gd name="adj2" fmla="val 83809"/>
              <a:gd name="adj3" fmla="val 22625"/>
              <a:gd name="adj4" fmla="val 70202"/>
            </a:avLst>
          </a:prstGeom>
          <a:solidFill>
            <a:schemeClr val="accent3">
              <a:lumMod val="50000"/>
            </a:schemeClr>
          </a:solidFill>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tr-TR" sz="2800" dirty="0">
                <a:solidFill>
                  <a:prstClr val="white"/>
                </a:solidFill>
              </a:rPr>
              <a:t>Cinsel istismar konusunda hikaye uyduran çocuk sayısı çok azdır.</a:t>
            </a:r>
          </a:p>
        </p:txBody>
      </p:sp>
      <p:sp>
        <p:nvSpPr>
          <p:cNvPr id="4" name="Rounded Rectangle 3"/>
          <p:cNvSpPr/>
          <p:nvPr/>
        </p:nvSpPr>
        <p:spPr>
          <a:xfrm>
            <a:off x="827088" y="2857500"/>
            <a:ext cx="7705725" cy="3357563"/>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marL="336550" indent="-336550" algn="ctr" fontAlgn="base">
              <a:lnSpc>
                <a:spcPct val="80000"/>
              </a:lnSpc>
              <a:spcBef>
                <a:spcPts val="450"/>
              </a:spcBef>
              <a:spcAft>
                <a:spcPct val="0"/>
              </a:spcAft>
              <a:buClr>
                <a:srgbClr val="FFFFCC"/>
              </a:buClr>
              <a:buSzPct val="70000"/>
              <a:buFont typeface="Wingdings" pitchFamily="2" charset="2"/>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r>
              <a:rPr lang="en-GB" sz="2800" dirty="0" err="1">
                <a:solidFill>
                  <a:prstClr val="black"/>
                </a:solidFill>
              </a:rPr>
              <a:t>Cinsel</a:t>
            </a:r>
            <a:r>
              <a:rPr lang="en-GB" sz="2800" dirty="0">
                <a:solidFill>
                  <a:prstClr val="black"/>
                </a:solidFill>
              </a:rPr>
              <a:t> </a:t>
            </a:r>
            <a:r>
              <a:rPr lang="en-GB" sz="2800" dirty="0" err="1">
                <a:solidFill>
                  <a:prstClr val="black"/>
                </a:solidFill>
              </a:rPr>
              <a:t>istismar</a:t>
            </a:r>
            <a:r>
              <a:rPr lang="tr-TR" sz="2800" dirty="0">
                <a:solidFill>
                  <a:prstClr val="black"/>
                </a:solidFill>
              </a:rPr>
              <a:t> öyküsü</a:t>
            </a:r>
            <a:r>
              <a:rPr lang="en-GB" sz="2800" dirty="0">
                <a:solidFill>
                  <a:prstClr val="black"/>
                </a:solidFill>
              </a:rPr>
              <a:t> </a:t>
            </a:r>
            <a:r>
              <a:rPr lang="en-GB" sz="2800" dirty="0" err="1">
                <a:solidFill>
                  <a:prstClr val="black"/>
                </a:solidFill>
              </a:rPr>
              <a:t>çocuğun</a:t>
            </a:r>
            <a:r>
              <a:rPr lang="en-GB" sz="2800" dirty="0">
                <a:solidFill>
                  <a:prstClr val="black"/>
                </a:solidFill>
              </a:rPr>
              <a:t> </a:t>
            </a:r>
            <a:r>
              <a:rPr lang="en-GB" sz="2800" dirty="0" err="1">
                <a:solidFill>
                  <a:prstClr val="black"/>
                </a:solidFill>
              </a:rPr>
              <a:t>hayal</a:t>
            </a:r>
            <a:r>
              <a:rPr lang="en-GB" sz="2800" dirty="0">
                <a:solidFill>
                  <a:prstClr val="black"/>
                </a:solidFill>
              </a:rPr>
              <a:t> </a:t>
            </a:r>
            <a:r>
              <a:rPr lang="en-GB" sz="2800" dirty="0" err="1">
                <a:solidFill>
                  <a:prstClr val="black"/>
                </a:solidFill>
              </a:rPr>
              <a:t>gücü</a:t>
            </a:r>
            <a:r>
              <a:rPr lang="tr-TR" sz="2800" dirty="0">
                <a:solidFill>
                  <a:prstClr val="black"/>
                </a:solidFill>
              </a:rPr>
              <a:t>nün ürünü olamaz.</a:t>
            </a:r>
          </a:p>
          <a:p>
            <a:pPr marL="336550" indent="-336550" algn="ctr" fontAlgn="base">
              <a:lnSpc>
                <a:spcPct val="80000"/>
              </a:lnSpc>
              <a:spcBef>
                <a:spcPts val="450"/>
              </a:spcBef>
              <a:spcAft>
                <a:spcPct val="0"/>
              </a:spcAft>
              <a:buClr>
                <a:srgbClr val="FFFFCC"/>
              </a:buClr>
              <a:buSzPct val="70000"/>
              <a:buFont typeface="Wingdings" pitchFamily="2" charset="2"/>
              <a:buChar char=""/>
              <a:tabLst>
                <a:tab pos="33655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1738" algn="l"/>
                <a:tab pos="6731000" algn="l"/>
                <a:tab pos="7180263" algn="l"/>
                <a:tab pos="7629525" algn="l"/>
                <a:tab pos="8078788" algn="l"/>
                <a:tab pos="8528050" algn="l"/>
                <a:tab pos="8977313" algn="l"/>
              </a:tabLst>
              <a:defRPr/>
            </a:pPr>
            <a:endParaRPr lang="tr-TR" sz="2800" dirty="0">
              <a:solidFill>
                <a:prstClr val="black"/>
              </a:solidFill>
            </a:endParaRPr>
          </a:p>
          <a:p>
            <a:pPr algn="ctr">
              <a:defRPr/>
            </a:pPr>
            <a:r>
              <a:rPr lang="tr-TR" sz="2800" dirty="0">
                <a:solidFill>
                  <a:prstClr val="black"/>
                </a:solidFill>
              </a:rPr>
              <a:t>Eğer bir çocuk cinsel olarak istismar edildiğine ilişkin bilgi veriyorsa temel yaklaşım çocuğa inanmak olmalıdır.  </a:t>
            </a:r>
            <a:endParaRPr lang="tr-TR" sz="2800" dirty="0">
              <a:solidFill>
                <a:prstClr val="white"/>
              </a:solidFill>
            </a:endParaRPr>
          </a:p>
        </p:txBody>
      </p:sp>
    </p:spTree>
    <p:extLst>
      <p:ext uri="{BB962C8B-B14F-4D97-AF65-F5344CB8AC3E}">
        <p14:creationId xmlns:p14="http://schemas.microsoft.com/office/powerpoint/2010/main" val="35012484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İçerik Yer Tutucusu"/>
          <p:cNvSpPr>
            <a:spLocks noGrp="1"/>
          </p:cNvSpPr>
          <p:nvPr>
            <p:ph idx="1"/>
          </p:nvPr>
        </p:nvSpPr>
        <p:spPr>
          <a:xfrm>
            <a:off x="457200" y="1600200"/>
            <a:ext cx="8229600" cy="5043488"/>
          </a:xfrm>
        </p:spPr>
        <p:txBody>
          <a:bodyPr/>
          <a:lstStyle/>
          <a:p>
            <a:pPr eaLnBrk="1" fontAlgn="auto" hangingPunct="1">
              <a:spcBef>
                <a:spcPts val="0"/>
              </a:spcBef>
              <a:spcAft>
                <a:spcPts val="0"/>
              </a:spcAft>
              <a:buFont typeface="Wingdings" pitchFamily="2" charset="2"/>
              <a:buChar char="§"/>
              <a:defRPr/>
            </a:pPr>
            <a:endParaRPr lang="tr-TR" sz="2400" dirty="0" smtClean="0"/>
          </a:p>
          <a:p>
            <a:pPr>
              <a:defRPr/>
            </a:pPr>
            <a:r>
              <a:rPr lang="tr-TR" sz="2400" b="1" dirty="0" smtClean="0">
                <a:solidFill>
                  <a:schemeClr val="accent1">
                    <a:lumMod val="50000"/>
                  </a:schemeClr>
                </a:solidFill>
              </a:rPr>
              <a:t>Çocuk cinsel istismarının tanımını yapabilmek</a:t>
            </a:r>
          </a:p>
          <a:p>
            <a:pPr>
              <a:defRPr/>
            </a:pPr>
            <a:r>
              <a:rPr lang="tr-TR" sz="2400" b="1" dirty="0" smtClean="0">
                <a:solidFill>
                  <a:schemeClr val="accent1">
                    <a:lumMod val="50000"/>
                  </a:schemeClr>
                </a:solidFill>
              </a:rPr>
              <a:t>Çocuk cinsel istismarının boyutunu ve önemini kavramak</a:t>
            </a:r>
          </a:p>
          <a:p>
            <a:pPr>
              <a:defRPr/>
            </a:pPr>
            <a:r>
              <a:rPr lang="tr-TR" sz="2400" b="1" dirty="0" smtClean="0">
                <a:solidFill>
                  <a:schemeClr val="accent1">
                    <a:lumMod val="50000"/>
                  </a:schemeClr>
                </a:solidFill>
              </a:rPr>
              <a:t>İstismara uğrayan çocuğu fark edebilmek (istismarı akla getirmek)</a:t>
            </a:r>
          </a:p>
          <a:p>
            <a:pPr>
              <a:defRPr/>
            </a:pPr>
            <a:r>
              <a:rPr lang="tr-TR" sz="2400" b="1" dirty="0" smtClean="0">
                <a:solidFill>
                  <a:schemeClr val="accent1">
                    <a:lumMod val="50000"/>
                  </a:schemeClr>
                </a:solidFill>
              </a:rPr>
              <a:t>Cinsel istismara uğradığı öğrenilen, fark edilen ya da cinsel istismar şüphesi uyandıran çocuklara </a:t>
            </a:r>
            <a:r>
              <a:rPr lang="tr-TR" sz="2400" b="1" dirty="0" smtClean="0">
                <a:solidFill>
                  <a:srgbClr val="C00000"/>
                </a:solidFill>
              </a:rPr>
              <a:t>Çocuk İzlem Merkezi</a:t>
            </a:r>
            <a:r>
              <a:rPr lang="tr-TR" sz="2400" b="1" dirty="0" smtClean="0">
                <a:solidFill>
                  <a:schemeClr val="accent1">
                    <a:lumMod val="50000"/>
                  </a:schemeClr>
                </a:solidFill>
              </a:rPr>
              <a:t>nin (</a:t>
            </a:r>
            <a:r>
              <a:rPr lang="tr-TR" sz="2400" b="1" dirty="0" smtClean="0">
                <a:solidFill>
                  <a:srgbClr val="C00000"/>
                </a:solidFill>
              </a:rPr>
              <a:t>ÇİM</a:t>
            </a:r>
            <a:r>
              <a:rPr lang="tr-TR" sz="2400" b="1" dirty="0" smtClean="0">
                <a:solidFill>
                  <a:schemeClr val="accent1">
                    <a:lumMod val="50000"/>
                  </a:schemeClr>
                </a:solidFill>
              </a:rPr>
              <a:t>) kuruluş felsefesine uygun yaklaşımda bulunmak ve bu çocukların </a:t>
            </a:r>
            <a:r>
              <a:rPr lang="tr-TR" sz="2400" b="1" dirty="0" err="1" smtClean="0">
                <a:solidFill>
                  <a:schemeClr val="accent1">
                    <a:lumMod val="50000"/>
                  </a:schemeClr>
                </a:solidFill>
              </a:rPr>
              <a:t>ÇİM’e</a:t>
            </a:r>
            <a:r>
              <a:rPr lang="tr-TR" sz="2400" b="1" dirty="0" smtClean="0">
                <a:solidFill>
                  <a:schemeClr val="accent1">
                    <a:lumMod val="50000"/>
                  </a:schemeClr>
                </a:solidFill>
              </a:rPr>
              <a:t> en uygun şekilde ulaşmasını sağlamak  </a:t>
            </a:r>
          </a:p>
          <a:p>
            <a:pPr>
              <a:defRPr/>
            </a:pPr>
            <a:r>
              <a:rPr lang="tr-TR" sz="2400" b="1" dirty="0" smtClean="0">
                <a:solidFill>
                  <a:schemeClr val="accent1">
                    <a:lumMod val="50000"/>
                  </a:schemeClr>
                </a:solidFill>
              </a:rPr>
              <a:t>Diğer istismar ve ihmal olgularında doğru yaklaşımda bulunmak </a:t>
            </a:r>
          </a:p>
          <a:p>
            <a:pPr>
              <a:defRPr/>
            </a:pPr>
            <a:endParaRPr lang="tr-TR" dirty="0"/>
          </a:p>
        </p:txBody>
      </p:sp>
      <p:sp>
        <p:nvSpPr>
          <p:cNvPr id="3074" name="2 Başlık"/>
          <p:cNvSpPr>
            <a:spLocks noGrp="1"/>
          </p:cNvSpPr>
          <p:nvPr>
            <p:ph type="title"/>
          </p:nvPr>
        </p:nvSpPr>
        <p:spPr>
          <a:xfrm>
            <a:off x="428625" y="-357188"/>
            <a:ext cx="8001000" cy="1614488"/>
          </a:xfrm>
        </p:spPr>
        <p:txBody>
          <a:bodyPr>
            <a:normAutofit fontScale="90000"/>
          </a:bodyPr>
          <a:lstStyle/>
          <a:p>
            <a:pPr algn="l" eaLnBrk="1" hangingPunct="1">
              <a:defRPr/>
            </a:pPr>
            <a:r>
              <a:rPr lang="tr-TR" sz="2800" b="1" dirty="0" smtClean="0"/>
              <a:t/>
            </a:r>
            <a:br>
              <a:rPr lang="tr-TR" sz="2800" b="1" dirty="0" smtClean="0"/>
            </a:br>
            <a:r>
              <a:rPr lang="tr-TR" sz="2800" b="1" dirty="0" smtClean="0"/>
              <a:t/>
            </a:r>
            <a:br>
              <a:rPr lang="tr-TR" sz="2800" b="1" dirty="0" smtClean="0"/>
            </a:br>
            <a:r>
              <a:rPr lang="tr-TR" sz="2800" b="1" dirty="0" smtClean="0"/>
              <a:t/>
            </a:r>
            <a:br>
              <a:rPr lang="tr-TR" sz="2800" b="1" dirty="0" smtClean="0"/>
            </a:br>
            <a:r>
              <a:rPr lang="tr-TR" sz="2800" b="1" dirty="0" smtClean="0">
                <a:solidFill>
                  <a:srgbClr val="FF0000"/>
                </a:solidFill>
              </a:rPr>
              <a:t>Eğitimin Hedefi</a:t>
            </a:r>
            <a:r>
              <a:rPr lang="tr-TR" b="1" dirty="0" smtClean="0"/>
              <a:t/>
            </a:r>
            <a:br>
              <a:rPr lang="tr-TR" b="1" dirty="0" smtClean="0"/>
            </a:br>
            <a:endParaRPr lang="tr-TR" dirty="0" smtClean="0"/>
          </a:p>
        </p:txBody>
      </p:sp>
      <p:sp>
        <p:nvSpPr>
          <p:cNvPr id="6" name="5 Yuvarlatılmış Dikdörtgen"/>
          <p:cNvSpPr/>
          <p:nvPr/>
        </p:nvSpPr>
        <p:spPr>
          <a:xfrm>
            <a:off x="428625" y="285750"/>
            <a:ext cx="8286750" cy="914400"/>
          </a:xfrm>
          <a:prstGeom prst="round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tr-TR" dirty="0">
              <a:solidFill>
                <a:prstClr val="white"/>
              </a:solidFill>
            </a:endParaRPr>
          </a:p>
        </p:txBody>
      </p:sp>
      <p:sp>
        <p:nvSpPr>
          <p:cNvPr id="9" name="8 Yuvarlatılmış Dikdörtgen"/>
          <p:cNvSpPr/>
          <p:nvPr/>
        </p:nvSpPr>
        <p:spPr>
          <a:xfrm>
            <a:off x="500063" y="1571625"/>
            <a:ext cx="8215312" cy="4572000"/>
          </a:xfrm>
          <a:prstGeom prst="roundRect">
            <a:avLst>
              <a:gd name="adj" fmla="val 4273"/>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tr-TR" dirty="0">
              <a:solidFill>
                <a:prstClr val="white"/>
              </a:solidFill>
            </a:endParaRPr>
          </a:p>
        </p:txBody>
      </p:sp>
    </p:spTree>
    <p:extLst>
      <p:ext uri="{BB962C8B-B14F-4D97-AF65-F5344CB8AC3E}">
        <p14:creationId xmlns:p14="http://schemas.microsoft.com/office/powerpoint/2010/main" val="41722324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
          <p:cNvSpPr>
            <a:spLocks noGrp="1" noChangeArrowheads="1"/>
          </p:cNvSpPr>
          <p:nvPr>
            <p:ph type="title"/>
          </p:nvPr>
        </p:nvSpPr>
        <p:spPr>
          <a:xfrm>
            <a:off x="900113" y="620713"/>
            <a:ext cx="7531100" cy="1009650"/>
          </a:xfrm>
        </p:spPr>
        <p:txBody>
          <a:bodyPr/>
          <a:lstStyle/>
          <a:p>
            <a:pPr eaLnBrk="1" hangingPunct="1">
              <a:tabLst>
                <a:tab pos="0" algn="l"/>
                <a:tab pos="455613" algn="l"/>
                <a:tab pos="912813" algn="l"/>
                <a:tab pos="1370013" algn="l"/>
                <a:tab pos="1827213" algn="l"/>
                <a:tab pos="2284413" algn="l"/>
                <a:tab pos="2741613" algn="l"/>
                <a:tab pos="3198813" algn="l"/>
                <a:tab pos="3656013" algn="l"/>
                <a:tab pos="4111625" algn="l"/>
                <a:tab pos="4570413" algn="l"/>
                <a:tab pos="5027613" algn="l"/>
                <a:tab pos="5484813" algn="l"/>
                <a:tab pos="5942013" algn="l"/>
                <a:tab pos="6399213" algn="l"/>
                <a:tab pos="6856413" algn="l"/>
                <a:tab pos="7312025" algn="l"/>
                <a:tab pos="7770813" algn="l"/>
                <a:tab pos="8226425" algn="l"/>
                <a:tab pos="8685213" algn="l"/>
                <a:tab pos="9140825" algn="l"/>
              </a:tabLst>
            </a:pPr>
            <a:r>
              <a:rPr lang="tr-TR" sz="3000" b="1" smtClean="0">
                <a:solidFill>
                  <a:srgbClr val="C00000"/>
                </a:solidFill>
              </a:rPr>
              <a:t>Çocuğun istismar edildiğini fark ettiniz, ya da öğrendiniz...</a:t>
            </a:r>
          </a:p>
        </p:txBody>
      </p:sp>
      <p:graphicFrame>
        <p:nvGraphicFramePr>
          <p:cNvPr id="4" name="3 Diyagram"/>
          <p:cNvGraphicFramePr/>
          <p:nvPr/>
        </p:nvGraphicFramePr>
        <p:xfrm>
          <a:off x="1115616" y="1857896"/>
          <a:ext cx="7200800" cy="50001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4861773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
          <p:cNvSpPr>
            <a:spLocks noGrp="1" noChangeArrowheads="1"/>
          </p:cNvSpPr>
          <p:nvPr>
            <p:ph type="title"/>
          </p:nvPr>
        </p:nvSpPr>
        <p:spPr>
          <a:xfrm>
            <a:off x="900113" y="620713"/>
            <a:ext cx="7531100" cy="1009650"/>
          </a:xfrm>
        </p:spPr>
        <p:txBody>
          <a:bodyPr/>
          <a:lstStyle/>
          <a:p>
            <a:pPr eaLnBrk="1" hangingPunct="1">
              <a:tabLst>
                <a:tab pos="0" algn="l"/>
                <a:tab pos="455613" algn="l"/>
                <a:tab pos="912813" algn="l"/>
                <a:tab pos="1370013" algn="l"/>
                <a:tab pos="1827213" algn="l"/>
                <a:tab pos="2284413" algn="l"/>
                <a:tab pos="2741613" algn="l"/>
                <a:tab pos="3198813" algn="l"/>
                <a:tab pos="3656013" algn="l"/>
                <a:tab pos="4111625" algn="l"/>
                <a:tab pos="4570413" algn="l"/>
                <a:tab pos="5027613" algn="l"/>
                <a:tab pos="5484813" algn="l"/>
                <a:tab pos="5942013" algn="l"/>
                <a:tab pos="6399213" algn="l"/>
                <a:tab pos="6856413" algn="l"/>
                <a:tab pos="7312025" algn="l"/>
                <a:tab pos="7770813" algn="l"/>
                <a:tab pos="8226425" algn="l"/>
                <a:tab pos="8685213" algn="l"/>
                <a:tab pos="9140825" algn="l"/>
              </a:tabLst>
            </a:pPr>
            <a:r>
              <a:rPr lang="tr-TR" sz="3000" b="1" smtClean="0">
                <a:solidFill>
                  <a:srgbClr val="C00000"/>
                </a:solidFill>
              </a:rPr>
              <a:t>Çocuğun istismar edildiğini fark ettiniz, ya da öğrendiniz...</a:t>
            </a:r>
          </a:p>
        </p:txBody>
      </p:sp>
      <p:graphicFrame>
        <p:nvGraphicFramePr>
          <p:cNvPr id="4" name="3 Diyagram"/>
          <p:cNvGraphicFramePr/>
          <p:nvPr>
            <p:extLst>
              <p:ext uri="{D42A27DB-BD31-4B8C-83A1-F6EECF244321}">
                <p14:modId xmlns:p14="http://schemas.microsoft.com/office/powerpoint/2010/main" val="2961363976"/>
              </p:ext>
            </p:extLst>
          </p:nvPr>
        </p:nvGraphicFramePr>
        <p:xfrm>
          <a:off x="1115616" y="1857896"/>
          <a:ext cx="2808312" cy="20031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9460" name="4 Dikdörtgen"/>
          <p:cNvSpPr>
            <a:spLocks noChangeArrowheads="1"/>
          </p:cNvSpPr>
          <p:nvPr/>
        </p:nvSpPr>
        <p:spPr bwMode="auto">
          <a:xfrm>
            <a:off x="777875" y="3860800"/>
            <a:ext cx="7416800" cy="274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901700" lvl="1" indent="-431800" fontAlgn="base">
              <a:spcBef>
                <a:spcPts val="500"/>
              </a:spcBef>
              <a:spcAft>
                <a:spcPct val="0"/>
              </a:spcAft>
              <a:buClr>
                <a:srgbClr val="CC0000"/>
              </a:buClr>
              <a:buSzPct val="65000"/>
              <a:buFont typeface="Wingdings" pitchFamily="2" charset="2"/>
              <a:buChar char=""/>
              <a:tabLst>
                <a:tab pos="463550" algn="l"/>
                <a:tab pos="577850" algn="l"/>
                <a:tab pos="1035050" algn="l"/>
                <a:tab pos="1492250" algn="l"/>
                <a:tab pos="1949450" algn="l"/>
                <a:tab pos="2406650" algn="l"/>
                <a:tab pos="2863850" algn="l"/>
                <a:tab pos="3321050" algn="l"/>
                <a:tab pos="3778250" algn="l"/>
                <a:tab pos="4235450" algn="l"/>
                <a:tab pos="4692650" algn="l"/>
                <a:tab pos="5149850" algn="l"/>
                <a:tab pos="5607050" algn="l"/>
                <a:tab pos="6064250" algn="l"/>
                <a:tab pos="6519863" algn="l"/>
                <a:tab pos="6978650" algn="l"/>
                <a:tab pos="7434263" algn="l"/>
                <a:tab pos="7893050" algn="l"/>
                <a:tab pos="8348663" algn="l"/>
                <a:tab pos="8807450" algn="l"/>
                <a:tab pos="9264650" algn="l"/>
              </a:tabLst>
            </a:pPr>
            <a:r>
              <a:rPr lang="tr-TR" sz="2800" dirty="0">
                <a:solidFill>
                  <a:prstClr val="black"/>
                </a:solidFill>
                <a:cs typeface="Arial" charset="0"/>
              </a:rPr>
              <a:t>Mümkünse istismar eden kişiyi çocuktan uzaklaştırın</a:t>
            </a:r>
          </a:p>
          <a:p>
            <a:pPr marL="901700" lvl="1" indent="-431800" fontAlgn="base">
              <a:spcBef>
                <a:spcPts val="500"/>
              </a:spcBef>
              <a:spcAft>
                <a:spcPct val="0"/>
              </a:spcAft>
              <a:buClr>
                <a:srgbClr val="CC0000"/>
              </a:buClr>
              <a:buSzPct val="65000"/>
              <a:buFont typeface="Wingdings" pitchFamily="2" charset="2"/>
              <a:buChar char=""/>
              <a:tabLst>
                <a:tab pos="463550" algn="l"/>
                <a:tab pos="577850" algn="l"/>
                <a:tab pos="1035050" algn="l"/>
                <a:tab pos="1492250" algn="l"/>
                <a:tab pos="1949450" algn="l"/>
                <a:tab pos="2406650" algn="l"/>
                <a:tab pos="2863850" algn="l"/>
                <a:tab pos="3321050" algn="l"/>
                <a:tab pos="3778250" algn="l"/>
                <a:tab pos="4235450" algn="l"/>
                <a:tab pos="4692650" algn="l"/>
                <a:tab pos="5149850" algn="l"/>
                <a:tab pos="5607050" algn="l"/>
                <a:tab pos="6064250" algn="l"/>
                <a:tab pos="6519863" algn="l"/>
                <a:tab pos="6978650" algn="l"/>
                <a:tab pos="7434263" algn="l"/>
                <a:tab pos="7893050" algn="l"/>
                <a:tab pos="8348663" algn="l"/>
                <a:tab pos="8807450" algn="l"/>
                <a:tab pos="9264650" algn="l"/>
              </a:tabLst>
            </a:pPr>
            <a:r>
              <a:rPr lang="tr-TR" sz="2800" dirty="0">
                <a:solidFill>
                  <a:prstClr val="black"/>
                </a:solidFill>
                <a:cs typeface="Arial" charset="0"/>
              </a:rPr>
              <a:t>Eğer istismarcıyı uzaklaştıramıyorsanız çocuğu istismar ortamından uzaklaştırın (ör: başka bir akrabanın yanına götürün/ gönderilmesini sağlayın)</a:t>
            </a:r>
            <a:r>
              <a:rPr lang="ar-SA" sz="2800" dirty="0">
                <a:solidFill>
                  <a:prstClr val="black"/>
                </a:solidFill>
              </a:rPr>
              <a:t>‏</a:t>
            </a:r>
            <a:endParaRPr lang="tr-TR" sz="2800" dirty="0">
              <a:solidFill>
                <a:prstClr val="black"/>
              </a:solidFill>
              <a:cs typeface="Arial" charset="0"/>
            </a:endParaRPr>
          </a:p>
        </p:txBody>
      </p:sp>
    </p:spTree>
    <p:extLst>
      <p:ext uri="{BB962C8B-B14F-4D97-AF65-F5344CB8AC3E}">
        <p14:creationId xmlns:p14="http://schemas.microsoft.com/office/powerpoint/2010/main" val="300755909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
          <p:cNvSpPr>
            <a:spLocks noGrp="1" noChangeArrowheads="1"/>
          </p:cNvSpPr>
          <p:nvPr>
            <p:ph type="title"/>
          </p:nvPr>
        </p:nvSpPr>
        <p:spPr>
          <a:xfrm>
            <a:off x="900113" y="620713"/>
            <a:ext cx="7531100" cy="1009650"/>
          </a:xfrm>
        </p:spPr>
        <p:txBody>
          <a:bodyPr/>
          <a:lstStyle/>
          <a:p>
            <a:pPr eaLnBrk="1" hangingPunct="1">
              <a:tabLst>
                <a:tab pos="0" algn="l"/>
                <a:tab pos="455613" algn="l"/>
                <a:tab pos="912813" algn="l"/>
                <a:tab pos="1370013" algn="l"/>
                <a:tab pos="1827213" algn="l"/>
                <a:tab pos="2284413" algn="l"/>
                <a:tab pos="2741613" algn="l"/>
                <a:tab pos="3198813" algn="l"/>
                <a:tab pos="3656013" algn="l"/>
                <a:tab pos="4111625" algn="l"/>
                <a:tab pos="4570413" algn="l"/>
                <a:tab pos="5027613" algn="l"/>
                <a:tab pos="5484813" algn="l"/>
                <a:tab pos="5942013" algn="l"/>
                <a:tab pos="6399213" algn="l"/>
                <a:tab pos="6856413" algn="l"/>
                <a:tab pos="7312025" algn="l"/>
                <a:tab pos="7770813" algn="l"/>
                <a:tab pos="8226425" algn="l"/>
                <a:tab pos="8685213" algn="l"/>
                <a:tab pos="9140825" algn="l"/>
              </a:tabLst>
            </a:pPr>
            <a:r>
              <a:rPr lang="tr-TR" sz="3000" b="1" smtClean="0">
                <a:solidFill>
                  <a:srgbClr val="C00000"/>
                </a:solidFill>
              </a:rPr>
              <a:t>Çocuğun istismar edildiğini fark ettiniz, ya da öğrendiniz...</a:t>
            </a:r>
          </a:p>
        </p:txBody>
      </p:sp>
      <p:graphicFrame>
        <p:nvGraphicFramePr>
          <p:cNvPr id="4" name="3 Diyagram"/>
          <p:cNvGraphicFramePr/>
          <p:nvPr/>
        </p:nvGraphicFramePr>
        <p:xfrm>
          <a:off x="467544" y="1844824"/>
          <a:ext cx="2952328" cy="20031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0484" name="4 Dikdörtgen"/>
          <p:cNvSpPr>
            <a:spLocks noChangeArrowheads="1"/>
          </p:cNvSpPr>
          <p:nvPr/>
        </p:nvSpPr>
        <p:spPr bwMode="auto">
          <a:xfrm>
            <a:off x="1042988" y="4005263"/>
            <a:ext cx="7921625" cy="2805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901700" lvl="1" indent="-431800" fontAlgn="base">
              <a:lnSpc>
                <a:spcPct val="150000"/>
              </a:lnSpc>
              <a:spcBef>
                <a:spcPts val="500"/>
              </a:spcBef>
              <a:spcAft>
                <a:spcPct val="0"/>
              </a:spcAft>
              <a:buClr>
                <a:srgbClr val="CC0000"/>
              </a:buClr>
              <a:buSzPct val="65000"/>
              <a:buFont typeface="Wingdings" pitchFamily="2" charset="2"/>
              <a:buChar char=""/>
              <a:tabLst>
                <a:tab pos="463550" algn="l"/>
                <a:tab pos="577850" algn="l"/>
                <a:tab pos="1035050" algn="l"/>
                <a:tab pos="1492250" algn="l"/>
                <a:tab pos="1949450" algn="l"/>
                <a:tab pos="2406650" algn="l"/>
                <a:tab pos="2863850" algn="l"/>
                <a:tab pos="3321050" algn="l"/>
                <a:tab pos="3778250" algn="l"/>
                <a:tab pos="4235450" algn="l"/>
                <a:tab pos="4692650" algn="l"/>
                <a:tab pos="5149850" algn="l"/>
                <a:tab pos="5607050" algn="l"/>
                <a:tab pos="6064250" algn="l"/>
                <a:tab pos="6519863" algn="l"/>
                <a:tab pos="6978650" algn="l"/>
                <a:tab pos="7434263" algn="l"/>
                <a:tab pos="7893050" algn="l"/>
                <a:tab pos="8348663" algn="l"/>
                <a:tab pos="8807450" algn="l"/>
                <a:tab pos="9264650" algn="l"/>
              </a:tabLst>
            </a:pPr>
            <a:r>
              <a:rPr lang="tr-TR" sz="2800" dirty="0">
                <a:solidFill>
                  <a:prstClr val="black"/>
                </a:solidFill>
                <a:cs typeface="Arial" charset="0"/>
              </a:rPr>
              <a:t>Çocuğun yanında olun,</a:t>
            </a:r>
          </a:p>
          <a:p>
            <a:pPr marL="901700" lvl="1" indent="-431800" fontAlgn="base">
              <a:lnSpc>
                <a:spcPct val="150000"/>
              </a:lnSpc>
              <a:spcBef>
                <a:spcPts val="500"/>
              </a:spcBef>
              <a:spcAft>
                <a:spcPct val="0"/>
              </a:spcAft>
              <a:buClr>
                <a:srgbClr val="CC0000"/>
              </a:buClr>
              <a:buSzPct val="65000"/>
              <a:buFont typeface="Wingdings" pitchFamily="2" charset="2"/>
              <a:buChar char=""/>
              <a:tabLst>
                <a:tab pos="463550" algn="l"/>
                <a:tab pos="577850" algn="l"/>
                <a:tab pos="1035050" algn="l"/>
                <a:tab pos="1492250" algn="l"/>
                <a:tab pos="1949450" algn="l"/>
                <a:tab pos="2406650" algn="l"/>
                <a:tab pos="2863850" algn="l"/>
                <a:tab pos="3321050" algn="l"/>
                <a:tab pos="3778250" algn="l"/>
                <a:tab pos="4235450" algn="l"/>
                <a:tab pos="4692650" algn="l"/>
                <a:tab pos="5149850" algn="l"/>
                <a:tab pos="5607050" algn="l"/>
                <a:tab pos="6064250" algn="l"/>
                <a:tab pos="6519863" algn="l"/>
                <a:tab pos="6978650" algn="l"/>
                <a:tab pos="7434263" algn="l"/>
                <a:tab pos="7893050" algn="l"/>
                <a:tab pos="8348663" algn="l"/>
                <a:tab pos="8807450" algn="l"/>
                <a:tab pos="9264650" algn="l"/>
              </a:tabLst>
            </a:pPr>
            <a:r>
              <a:rPr lang="tr-TR" sz="2800" dirty="0">
                <a:solidFill>
                  <a:prstClr val="black"/>
                </a:solidFill>
                <a:cs typeface="Arial" charset="0"/>
              </a:rPr>
              <a:t>Çocuğa destek olun,</a:t>
            </a:r>
          </a:p>
          <a:p>
            <a:pPr marL="901700" lvl="1" indent="-431800" fontAlgn="base">
              <a:lnSpc>
                <a:spcPct val="150000"/>
              </a:lnSpc>
              <a:spcBef>
                <a:spcPts val="500"/>
              </a:spcBef>
              <a:spcAft>
                <a:spcPct val="0"/>
              </a:spcAft>
              <a:buClr>
                <a:srgbClr val="CC0000"/>
              </a:buClr>
              <a:buSzPct val="65000"/>
              <a:buFont typeface="Wingdings" pitchFamily="2" charset="2"/>
              <a:buChar char=""/>
              <a:tabLst>
                <a:tab pos="463550" algn="l"/>
                <a:tab pos="577850" algn="l"/>
                <a:tab pos="1035050" algn="l"/>
                <a:tab pos="1492250" algn="l"/>
                <a:tab pos="1949450" algn="l"/>
                <a:tab pos="2406650" algn="l"/>
                <a:tab pos="2863850" algn="l"/>
                <a:tab pos="3321050" algn="l"/>
                <a:tab pos="3778250" algn="l"/>
                <a:tab pos="4235450" algn="l"/>
                <a:tab pos="4692650" algn="l"/>
                <a:tab pos="5149850" algn="l"/>
                <a:tab pos="5607050" algn="l"/>
                <a:tab pos="6064250" algn="l"/>
                <a:tab pos="6519863" algn="l"/>
                <a:tab pos="6978650" algn="l"/>
                <a:tab pos="7434263" algn="l"/>
                <a:tab pos="7893050" algn="l"/>
                <a:tab pos="8348663" algn="l"/>
                <a:tab pos="8807450" algn="l"/>
                <a:tab pos="9264650" algn="l"/>
              </a:tabLst>
            </a:pPr>
            <a:r>
              <a:rPr lang="tr-TR" sz="2800" dirty="0">
                <a:solidFill>
                  <a:prstClr val="black"/>
                </a:solidFill>
                <a:cs typeface="Arial" charset="0"/>
              </a:rPr>
              <a:t>Çocuğun tedavisi ve rehabilitasyonu için yardım sağlayın</a:t>
            </a:r>
          </a:p>
        </p:txBody>
      </p:sp>
    </p:spTree>
    <p:extLst>
      <p:ext uri="{BB962C8B-B14F-4D97-AF65-F5344CB8AC3E}">
        <p14:creationId xmlns:p14="http://schemas.microsoft.com/office/powerpoint/2010/main" val="188154068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1"/>
          <p:cNvSpPr txBox="1">
            <a:spLocks noChangeArrowheads="1"/>
          </p:cNvSpPr>
          <p:nvPr/>
        </p:nvSpPr>
        <p:spPr bwMode="auto">
          <a:xfrm>
            <a:off x="566738" y="1752600"/>
            <a:ext cx="8001000" cy="294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1432" tIns="45717" rIns="91432" bIns="45717"/>
          <a:lstStyle>
            <a:lvl1pPr marL="307975" indent="-307975" eaLnBrk="0" hangingPunct="0">
              <a:tabLst>
                <a:tab pos="819150" algn="l"/>
                <a:tab pos="1233488" algn="l"/>
                <a:tab pos="1647825" algn="l"/>
                <a:tab pos="2063750" algn="l"/>
                <a:tab pos="2478088" algn="l"/>
                <a:tab pos="2892425" algn="l"/>
                <a:tab pos="3306763" algn="l"/>
                <a:tab pos="3722688" algn="l"/>
                <a:tab pos="4137025" algn="l"/>
                <a:tab pos="4551363" algn="l"/>
                <a:tab pos="4965700" algn="l"/>
                <a:tab pos="5381625" algn="l"/>
                <a:tab pos="5795963" algn="l"/>
                <a:tab pos="6210300" algn="l"/>
                <a:tab pos="6626225" algn="l"/>
                <a:tab pos="7040563" algn="l"/>
                <a:tab pos="7454900" algn="l"/>
                <a:tab pos="7869238" algn="l"/>
                <a:tab pos="8285163" algn="l"/>
                <a:tab pos="8699500" algn="l"/>
                <a:tab pos="9113838" algn="l"/>
              </a:tabLst>
              <a:defRPr>
                <a:solidFill>
                  <a:schemeClr val="tx1"/>
                </a:solidFill>
                <a:latin typeface="Calibri" pitchFamily="34" charset="0"/>
                <a:cs typeface="Arial" charset="0"/>
              </a:defRPr>
            </a:lvl1pPr>
            <a:lvl2pPr marL="819150" indent="-392113" eaLnBrk="0" hangingPunct="0">
              <a:tabLst>
                <a:tab pos="819150" algn="l"/>
                <a:tab pos="1233488" algn="l"/>
                <a:tab pos="1647825" algn="l"/>
                <a:tab pos="2063750" algn="l"/>
                <a:tab pos="2478088" algn="l"/>
                <a:tab pos="2892425" algn="l"/>
                <a:tab pos="3306763" algn="l"/>
                <a:tab pos="3722688" algn="l"/>
                <a:tab pos="4137025" algn="l"/>
                <a:tab pos="4551363" algn="l"/>
                <a:tab pos="4965700" algn="l"/>
                <a:tab pos="5381625" algn="l"/>
                <a:tab pos="5795963" algn="l"/>
                <a:tab pos="6210300" algn="l"/>
                <a:tab pos="6626225" algn="l"/>
                <a:tab pos="7040563" algn="l"/>
                <a:tab pos="7454900" algn="l"/>
                <a:tab pos="7869238" algn="l"/>
                <a:tab pos="8285163" algn="l"/>
                <a:tab pos="8699500" algn="l"/>
                <a:tab pos="9113838" algn="l"/>
              </a:tabLst>
              <a:defRPr>
                <a:solidFill>
                  <a:schemeClr val="tx1"/>
                </a:solidFill>
                <a:latin typeface="Calibri" pitchFamily="34" charset="0"/>
                <a:cs typeface="Arial" charset="0"/>
              </a:defRPr>
            </a:lvl2pPr>
            <a:lvl3pPr marL="1143000" indent="-228600" eaLnBrk="0" hangingPunct="0">
              <a:tabLst>
                <a:tab pos="819150" algn="l"/>
                <a:tab pos="1233488" algn="l"/>
                <a:tab pos="1647825" algn="l"/>
                <a:tab pos="2063750" algn="l"/>
                <a:tab pos="2478088" algn="l"/>
                <a:tab pos="2892425" algn="l"/>
                <a:tab pos="3306763" algn="l"/>
                <a:tab pos="3722688" algn="l"/>
                <a:tab pos="4137025" algn="l"/>
                <a:tab pos="4551363" algn="l"/>
                <a:tab pos="4965700" algn="l"/>
                <a:tab pos="5381625" algn="l"/>
                <a:tab pos="5795963" algn="l"/>
                <a:tab pos="6210300" algn="l"/>
                <a:tab pos="6626225" algn="l"/>
                <a:tab pos="7040563" algn="l"/>
                <a:tab pos="7454900" algn="l"/>
                <a:tab pos="7869238" algn="l"/>
                <a:tab pos="8285163" algn="l"/>
                <a:tab pos="8699500" algn="l"/>
                <a:tab pos="9113838" algn="l"/>
              </a:tabLst>
              <a:defRPr>
                <a:solidFill>
                  <a:schemeClr val="tx1"/>
                </a:solidFill>
                <a:latin typeface="Calibri" pitchFamily="34" charset="0"/>
                <a:cs typeface="Arial" charset="0"/>
              </a:defRPr>
            </a:lvl3pPr>
            <a:lvl4pPr marL="1600200" indent="-228600" eaLnBrk="0" hangingPunct="0">
              <a:tabLst>
                <a:tab pos="819150" algn="l"/>
                <a:tab pos="1233488" algn="l"/>
                <a:tab pos="1647825" algn="l"/>
                <a:tab pos="2063750" algn="l"/>
                <a:tab pos="2478088" algn="l"/>
                <a:tab pos="2892425" algn="l"/>
                <a:tab pos="3306763" algn="l"/>
                <a:tab pos="3722688" algn="l"/>
                <a:tab pos="4137025" algn="l"/>
                <a:tab pos="4551363" algn="l"/>
                <a:tab pos="4965700" algn="l"/>
                <a:tab pos="5381625" algn="l"/>
                <a:tab pos="5795963" algn="l"/>
                <a:tab pos="6210300" algn="l"/>
                <a:tab pos="6626225" algn="l"/>
                <a:tab pos="7040563" algn="l"/>
                <a:tab pos="7454900" algn="l"/>
                <a:tab pos="7869238" algn="l"/>
                <a:tab pos="8285163" algn="l"/>
                <a:tab pos="8699500" algn="l"/>
                <a:tab pos="9113838" algn="l"/>
              </a:tabLst>
              <a:defRPr>
                <a:solidFill>
                  <a:schemeClr val="tx1"/>
                </a:solidFill>
                <a:latin typeface="Calibri" pitchFamily="34" charset="0"/>
                <a:cs typeface="Arial" charset="0"/>
              </a:defRPr>
            </a:lvl4pPr>
            <a:lvl5pPr marL="2057400" indent="-228600" eaLnBrk="0" hangingPunct="0">
              <a:tabLst>
                <a:tab pos="819150" algn="l"/>
                <a:tab pos="1233488" algn="l"/>
                <a:tab pos="1647825" algn="l"/>
                <a:tab pos="2063750" algn="l"/>
                <a:tab pos="2478088" algn="l"/>
                <a:tab pos="2892425" algn="l"/>
                <a:tab pos="3306763" algn="l"/>
                <a:tab pos="3722688" algn="l"/>
                <a:tab pos="4137025" algn="l"/>
                <a:tab pos="4551363" algn="l"/>
                <a:tab pos="4965700" algn="l"/>
                <a:tab pos="5381625" algn="l"/>
                <a:tab pos="5795963" algn="l"/>
                <a:tab pos="6210300" algn="l"/>
                <a:tab pos="6626225" algn="l"/>
                <a:tab pos="7040563" algn="l"/>
                <a:tab pos="7454900" algn="l"/>
                <a:tab pos="7869238" algn="l"/>
                <a:tab pos="8285163" algn="l"/>
                <a:tab pos="8699500" algn="l"/>
                <a:tab pos="9113838"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819150" algn="l"/>
                <a:tab pos="1233488" algn="l"/>
                <a:tab pos="1647825" algn="l"/>
                <a:tab pos="2063750" algn="l"/>
                <a:tab pos="2478088" algn="l"/>
                <a:tab pos="2892425" algn="l"/>
                <a:tab pos="3306763" algn="l"/>
                <a:tab pos="3722688" algn="l"/>
                <a:tab pos="4137025" algn="l"/>
                <a:tab pos="4551363" algn="l"/>
                <a:tab pos="4965700" algn="l"/>
                <a:tab pos="5381625" algn="l"/>
                <a:tab pos="5795963" algn="l"/>
                <a:tab pos="6210300" algn="l"/>
                <a:tab pos="6626225" algn="l"/>
                <a:tab pos="7040563" algn="l"/>
                <a:tab pos="7454900" algn="l"/>
                <a:tab pos="7869238" algn="l"/>
                <a:tab pos="8285163" algn="l"/>
                <a:tab pos="8699500" algn="l"/>
                <a:tab pos="9113838"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819150" algn="l"/>
                <a:tab pos="1233488" algn="l"/>
                <a:tab pos="1647825" algn="l"/>
                <a:tab pos="2063750" algn="l"/>
                <a:tab pos="2478088" algn="l"/>
                <a:tab pos="2892425" algn="l"/>
                <a:tab pos="3306763" algn="l"/>
                <a:tab pos="3722688" algn="l"/>
                <a:tab pos="4137025" algn="l"/>
                <a:tab pos="4551363" algn="l"/>
                <a:tab pos="4965700" algn="l"/>
                <a:tab pos="5381625" algn="l"/>
                <a:tab pos="5795963" algn="l"/>
                <a:tab pos="6210300" algn="l"/>
                <a:tab pos="6626225" algn="l"/>
                <a:tab pos="7040563" algn="l"/>
                <a:tab pos="7454900" algn="l"/>
                <a:tab pos="7869238" algn="l"/>
                <a:tab pos="8285163" algn="l"/>
                <a:tab pos="8699500" algn="l"/>
                <a:tab pos="9113838"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819150" algn="l"/>
                <a:tab pos="1233488" algn="l"/>
                <a:tab pos="1647825" algn="l"/>
                <a:tab pos="2063750" algn="l"/>
                <a:tab pos="2478088" algn="l"/>
                <a:tab pos="2892425" algn="l"/>
                <a:tab pos="3306763" algn="l"/>
                <a:tab pos="3722688" algn="l"/>
                <a:tab pos="4137025" algn="l"/>
                <a:tab pos="4551363" algn="l"/>
                <a:tab pos="4965700" algn="l"/>
                <a:tab pos="5381625" algn="l"/>
                <a:tab pos="5795963" algn="l"/>
                <a:tab pos="6210300" algn="l"/>
                <a:tab pos="6626225" algn="l"/>
                <a:tab pos="7040563" algn="l"/>
                <a:tab pos="7454900" algn="l"/>
                <a:tab pos="7869238" algn="l"/>
                <a:tab pos="8285163" algn="l"/>
                <a:tab pos="8699500" algn="l"/>
                <a:tab pos="9113838"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819150" algn="l"/>
                <a:tab pos="1233488" algn="l"/>
                <a:tab pos="1647825" algn="l"/>
                <a:tab pos="2063750" algn="l"/>
                <a:tab pos="2478088" algn="l"/>
                <a:tab pos="2892425" algn="l"/>
                <a:tab pos="3306763" algn="l"/>
                <a:tab pos="3722688" algn="l"/>
                <a:tab pos="4137025" algn="l"/>
                <a:tab pos="4551363" algn="l"/>
                <a:tab pos="4965700" algn="l"/>
                <a:tab pos="5381625" algn="l"/>
                <a:tab pos="5795963" algn="l"/>
                <a:tab pos="6210300" algn="l"/>
                <a:tab pos="6626225" algn="l"/>
                <a:tab pos="7040563" algn="l"/>
                <a:tab pos="7454900" algn="l"/>
                <a:tab pos="7869238" algn="l"/>
                <a:tab pos="8285163" algn="l"/>
                <a:tab pos="8699500" algn="l"/>
                <a:tab pos="9113838" algn="l"/>
              </a:tabLst>
              <a:defRPr>
                <a:solidFill>
                  <a:schemeClr val="tx1"/>
                </a:solidFill>
                <a:latin typeface="Calibri" pitchFamily="34" charset="0"/>
                <a:cs typeface="Arial" charset="0"/>
              </a:defRPr>
            </a:lvl9pPr>
          </a:lstStyle>
          <a:p>
            <a:pPr lvl="1" eaLnBrk="1" fontAlgn="base" hangingPunct="1">
              <a:spcBef>
                <a:spcPts val="650"/>
              </a:spcBef>
              <a:spcAft>
                <a:spcPct val="0"/>
              </a:spcAft>
              <a:buClr>
                <a:srgbClr val="CC0000"/>
              </a:buClr>
              <a:buSzPct val="65000"/>
              <a:buFont typeface="Wingdings" pitchFamily="2" charset="2"/>
              <a:buChar char=""/>
            </a:pPr>
            <a:r>
              <a:rPr lang="tr-TR" sz="2600">
                <a:solidFill>
                  <a:srgbClr val="000000"/>
                </a:solidFill>
                <a:latin typeface="Verdana" pitchFamily="34" charset="0"/>
                <a:ea typeface="MS Gothic" pitchFamily="49" charset="-128"/>
              </a:rPr>
              <a:t>İstismar devam edebilir</a:t>
            </a:r>
          </a:p>
          <a:p>
            <a:pPr lvl="1" eaLnBrk="1" fontAlgn="base" hangingPunct="1">
              <a:spcBef>
                <a:spcPts val="650"/>
              </a:spcBef>
              <a:spcAft>
                <a:spcPct val="0"/>
              </a:spcAft>
              <a:buClr>
                <a:srgbClr val="CC0000"/>
              </a:buClr>
              <a:buSzPct val="65000"/>
              <a:buFont typeface="Wingdings" pitchFamily="2" charset="2"/>
              <a:buChar char=""/>
            </a:pPr>
            <a:r>
              <a:rPr lang="tr-TR" sz="2600">
                <a:solidFill>
                  <a:srgbClr val="000000"/>
                </a:solidFill>
                <a:latin typeface="Verdana" pitchFamily="34" charset="0"/>
                <a:ea typeface="MS Gothic" pitchFamily="49" charset="-128"/>
              </a:rPr>
              <a:t>Çocuğun size güveni sarsılır</a:t>
            </a:r>
          </a:p>
          <a:p>
            <a:pPr lvl="1" eaLnBrk="1" fontAlgn="base" hangingPunct="1">
              <a:spcBef>
                <a:spcPts val="650"/>
              </a:spcBef>
              <a:spcAft>
                <a:spcPct val="0"/>
              </a:spcAft>
              <a:buClr>
                <a:srgbClr val="CC0000"/>
              </a:buClr>
              <a:buSzPct val="65000"/>
              <a:buFont typeface="Wingdings" pitchFamily="2" charset="2"/>
              <a:buChar char=""/>
            </a:pPr>
            <a:r>
              <a:rPr lang="tr-TR" sz="2600">
                <a:solidFill>
                  <a:srgbClr val="000000"/>
                </a:solidFill>
                <a:latin typeface="Verdana" pitchFamily="34" charset="0"/>
                <a:ea typeface="MS Gothic" pitchFamily="49" charset="-128"/>
              </a:rPr>
              <a:t>Kendine inanılmadığını düşünür</a:t>
            </a:r>
          </a:p>
          <a:p>
            <a:pPr lvl="1" eaLnBrk="1" fontAlgn="base" hangingPunct="1">
              <a:spcBef>
                <a:spcPts val="650"/>
              </a:spcBef>
              <a:spcAft>
                <a:spcPct val="0"/>
              </a:spcAft>
              <a:buClr>
                <a:srgbClr val="CC0000"/>
              </a:buClr>
              <a:buSzPct val="65000"/>
              <a:buFont typeface="Wingdings" pitchFamily="2" charset="2"/>
              <a:buChar char=""/>
            </a:pPr>
            <a:r>
              <a:rPr lang="tr-TR" sz="2600">
                <a:solidFill>
                  <a:srgbClr val="000000"/>
                </a:solidFill>
                <a:latin typeface="Verdana" pitchFamily="34" charset="0"/>
                <a:ea typeface="MS Gothic" pitchFamily="49" charset="-128"/>
              </a:rPr>
              <a:t>İstismarın kendi suçu olduğunu düşünür</a:t>
            </a:r>
          </a:p>
          <a:p>
            <a:pPr lvl="1" eaLnBrk="1" fontAlgn="base" hangingPunct="1">
              <a:spcBef>
                <a:spcPts val="650"/>
              </a:spcBef>
              <a:spcAft>
                <a:spcPct val="0"/>
              </a:spcAft>
              <a:buClr>
                <a:srgbClr val="CC0000"/>
              </a:buClr>
              <a:buSzPct val="65000"/>
              <a:buFont typeface="Wingdings" pitchFamily="2" charset="2"/>
              <a:buChar char=""/>
            </a:pPr>
            <a:r>
              <a:rPr lang="tr-TR" sz="2600">
                <a:solidFill>
                  <a:srgbClr val="000000"/>
                </a:solidFill>
                <a:latin typeface="Verdana" pitchFamily="34" charset="0"/>
                <a:ea typeface="MS Gothic" pitchFamily="49" charset="-128"/>
              </a:rPr>
              <a:t>Kendini değersiz hisseder</a:t>
            </a:r>
          </a:p>
          <a:p>
            <a:pPr eaLnBrk="1" fontAlgn="base" hangingPunct="1">
              <a:spcBef>
                <a:spcPts val="650"/>
              </a:spcBef>
              <a:spcAft>
                <a:spcPct val="0"/>
              </a:spcAft>
            </a:pPr>
            <a:endParaRPr lang="tr-TR" sz="2600">
              <a:solidFill>
                <a:srgbClr val="000000"/>
              </a:solidFill>
              <a:latin typeface="Verdana" pitchFamily="34" charset="0"/>
              <a:ea typeface="MS Gothic" pitchFamily="49" charset="-128"/>
            </a:endParaRPr>
          </a:p>
        </p:txBody>
      </p:sp>
      <p:sp>
        <p:nvSpPr>
          <p:cNvPr id="41987" name="Text Box 2"/>
          <p:cNvSpPr txBox="1">
            <a:spLocks noChangeArrowheads="1"/>
          </p:cNvSpPr>
          <p:nvPr/>
        </p:nvSpPr>
        <p:spPr bwMode="auto">
          <a:xfrm>
            <a:off x="971550" y="333375"/>
            <a:ext cx="7532688" cy="1006475"/>
          </a:xfrm>
          <a:prstGeom prst="rect">
            <a:avLst/>
          </a:prstGeom>
          <a:noFill/>
          <a:ln w="9525">
            <a:noFill/>
            <a:round/>
            <a:headEnd/>
            <a:tailEnd/>
          </a:ln>
        </p:spPr>
        <p:txBody>
          <a:bodyPr lIns="89992" tIns="46796" rIns="89992" bIns="46796" anchor="b"/>
          <a:lstStyle/>
          <a:p>
            <a:pPr>
              <a:tabLst>
                <a:tab pos="0" algn="l"/>
                <a:tab pos="414772" algn="l"/>
                <a:tab pos="829544" algn="l"/>
                <a:tab pos="1244316" algn="l"/>
                <a:tab pos="1659087" algn="l"/>
                <a:tab pos="2073859" algn="l"/>
                <a:tab pos="2488631" algn="l"/>
                <a:tab pos="2903403" algn="l"/>
                <a:tab pos="3318175" algn="l"/>
                <a:tab pos="3732947" algn="l"/>
                <a:tab pos="4147718" algn="l"/>
                <a:tab pos="4562490" algn="l"/>
                <a:tab pos="4977262" algn="l"/>
                <a:tab pos="5392034" algn="l"/>
                <a:tab pos="5806806" algn="l"/>
                <a:tab pos="6221578" algn="l"/>
                <a:tab pos="6636349" algn="l"/>
                <a:tab pos="7051121" algn="l"/>
                <a:tab pos="7465893" algn="l"/>
                <a:tab pos="7880665" algn="l"/>
                <a:tab pos="8295437" algn="l"/>
              </a:tabLst>
              <a:defRPr/>
            </a:pPr>
            <a:r>
              <a:rPr lang="tr-TR" sz="3000" b="1" dirty="0">
                <a:solidFill>
                  <a:srgbClr val="C00000"/>
                </a:solidFill>
                <a:effectLst>
                  <a:outerShdw blurRad="38100" dist="38100" dir="2700000" algn="tl">
                    <a:srgbClr val="000000">
                      <a:alpha val="43137"/>
                    </a:srgbClr>
                  </a:outerShdw>
                </a:effectLst>
                <a:latin typeface="Verdana" pitchFamily="34" charset="0"/>
                <a:ea typeface="MS Gothic" pitchFamily="49" charset="-128"/>
                <a:cs typeface="Arial" charset="0"/>
              </a:rPr>
              <a:t>Çocuğa yardım etmezseniz...</a:t>
            </a:r>
          </a:p>
        </p:txBody>
      </p:sp>
      <p:sp>
        <p:nvSpPr>
          <p:cNvPr id="21508" name="AutoShape 3"/>
          <p:cNvSpPr>
            <a:spLocks noChangeArrowheads="1"/>
          </p:cNvSpPr>
          <p:nvPr/>
        </p:nvSpPr>
        <p:spPr bwMode="auto">
          <a:xfrm>
            <a:off x="2714625" y="4357688"/>
            <a:ext cx="3168650" cy="647700"/>
          </a:xfrm>
          <a:prstGeom prst="downArrow">
            <a:avLst>
              <a:gd name="adj1" fmla="val 50000"/>
              <a:gd name="adj2" fmla="val 25000"/>
            </a:avLst>
          </a:prstGeom>
          <a:solidFill>
            <a:srgbClr val="CC0000"/>
          </a:solidFill>
          <a:ln>
            <a:noFill/>
          </a:ln>
          <a:extLst>
            <a:ext uri="{91240B29-F687-4F45-9708-019B960494DF}">
              <a14:hiddenLine xmlns:a14="http://schemas.microsoft.com/office/drawing/2010/main" w="9525">
                <a:solidFill>
                  <a:srgbClr val="000000"/>
                </a:solidFill>
                <a:round/>
                <a:headEnd/>
                <a:tailEnd/>
              </a14:hiddenLine>
            </a:ext>
          </a:extLst>
        </p:spPr>
        <p:txBody>
          <a:bodyPr wrap="none" lIns="91432" tIns="45717" rIns="91432" bIns="45717" anchor="ctr"/>
          <a:lstStyle/>
          <a:p>
            <a:pPr fontAlgn="base">
              <a:spcBef>
                <a:spcPct val="0"/>
              </a:spcBef>
              <a:spcAft>
                <a:spcPct val="0"/>
              </a:spcAft>
            </a:pPr>
            <a:endParaRPr lang="tr-TR">
              <a:solidFill>
                <a:prstClr val="black"/>
              </a:solidFill>
              <a:cs typeface="Arial" charset="0"/>
            </a:endParaRPr>
          </a:p>
        </p:txBody>
      </p:sp>
      <p:sp>
        <p:nvSpPr>
          <p:cNvPr id="21509" name="Text Box 4"/>
          <p:cNvSpPr txBox="1">
            <a:spLocks noChangeArrowheads="1"/>
          </p:cNvSpPr>
          <p:nvPr/>
        </p:nvSpPr>
        <p:spPr bwMode="auto">
          <a:xfrm>
            <a:off x="524394" y="5214938"/>
            <a:ext cx="7723743" cy="956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89992" tIns="46796" rIns="89992" bIns="46796">
            <a:spAutoFit/>
          </a:bodyPr>
          <a:lstStyle>
            <a:lvl1pPr eaLnBrk="0" hangingPunct="0">
              <a:tabLst>
                <a:tab pos="0" algn="l"/>
                <a:tab pos="414338" algn="l"/>
                <a:tab pos="828675" algn="l"/>
                <a:tab pos="1243013" algn="l"/>
                <a:tab pos="1658938" algn="l"/>
                <a:tab pos="2073275" algn="l"/>
                <a:tab pos="2487613" algn="l"/>
                <a:tab pos="2901950" algn="l"/>
                <a:tab pos="3317875" algn="l"/>
                <a:tab pos="3732213" algn="l"/>
                <a:tab pos="4146550" algn="l"/>
                <a:tab pos="4562475" algn="l"/>
                <a:tab pos="4976813" algn="l"/>
                <a:tab pos="5391150" algn="l"/>
                <a:tab pos="5805488" algn="l"/>
                <a:tab pos="6221413" algn="l"/>
                <a:tab pos="6635750" algn="l"/>
                <a:tab pos="7050088" algn="l"/>
                <a:tab pos="7464425" algn="l"/>
                <a:tab pos="7880350" algn="l"/>
                <a:tab pos="8294688" algn="l"/>
              </a:tabLst>
              <a:defRPr>
                <a:solidFill>
                  <a:schemeClr val="tx1"/>
                </a:solidFill>
                <a:latin typeface="Calibri" pitchFamily="34" charset="0"/>
                <a:cs typeface="Arial" charset="0"/>
              </a:defRPr>
            </a:lvl1pPr>
            <a:lvl2pPr marL="742950" indent="-285750" eaLnBrk="0" hangingPunct="0">
              <a:tabLst>
                <a:tab pos="0" algn="l"/>
                <a:tab pos="414338" algn="l"/>
                <a:tab pos="828675" algn="l"/>
                <a:tab pos="1243013" algn="l"/>
                <a:tab pos="1658938" algn="l"/>
                <a:tab pos="2073275" algn="l"/>
                <a:tab pos="2487613" algn="l"/>
                <a:tab pos="2901950" algn="l"/>
                <a:tab pos="3317875" algn="l"/>
                <a:tab pos="3732213" algn="l"/>
                <a:tab pos="4146550" algn="l"/>
                <a:tab pos="4562475" algn="l"/>
                <a:tab pos="4976813" algn="l"/>
                <a:tab pos="5391150" algn="l"/>
                <a:tab pos="5805488" algn="l"/>
                <a:tab pos="6221413" algn="l"/>
                <a:tab pos="6635750" algn="l"/>
                <a:tab pos="7050088" algn="l"/>
                <a:tab pos="7464425" algn="l"/>
                <a:tab pos="7880350" algn="l"/>
                <a:tab pos="8294688" algn="l"/>
              </a:tabLst>
              <a:defRPr>
                <a:solidFill>
                  <a:schemeClr val="tx1"/>
                </a:solidFill>
                <a:latin typeface="Calibri" pitchFamily="34" charset="0"/>
                <a:cs typeface="Arial" charset="0"/>
              </a:defRPr>
            </a:lvl2pPr>
            <a:lvl3pPr marL="1143000" indent="-228600" eaLnBrk="0" hangingPunct="0">
              <a:tabLst>
                <a:tab pos="0" algn="l"/>
                <a:tab pos="414338" algn="l"/>
                <a:tab pos="828675" algn="l"/>
                <a:tab pos="1243013" algn="l"/>
                <a:tab pos="1658938" algn="l"/>
                <a:tab pos="2073275" algn="l"/>
                <a:tab pos="2487613" algn="l"/>
                <a:tab pos="2901950" algn="l"/>
                <a:tab pos="3317875" algn="l"/>
                <a:tab pos="3732213" algn="l"/>
                <a:tab pos="4146550" algn="l"/>
                <a:tab pos="4562475" algn="l"/>
                <a:tab pos="4976813" algn="l"/>
                <a:tab pos="5391150" algn="l"/>
                <a:tab pos="5805488" algn="l"/>
                <a:tab pos="6221413" algn="l"/>
                <a:tab pos="6635750" algn="l"/>
                <a:tab pos="7050088" algn="l"/>
                <a:tab pos="7464425" algn="l"/>
                <a:tab pos="7880350" algn="l"/>
                <a:tab pos="8294688" algn="l"/>
              </a:tabLst>
              <a:defRPr>
                <a:solidFill>
                  <a:schemeClr val="tx1"/>
                </a:solidFill>
                <a:latin typeface="Calibri" pitchFamily="34" charset="0"/>
                <a:cs typeface="Arial" charset="0"/>
              </a:defRPr>
            </a:lvl3pPr>
            <a:lvl4pPr marL="1600200" indent="-228600" eaLnBrk="0" hangingPunct="0">
              <a:tabLst>
                <a:tab pos="0" algn="l"/>
                <a:tab pos="414338" algn="l"/>
                <a:tab pos="828675" algn="l"/>
                <a:tab pos="1243013" algn="l"/>
                <a:tab pos="1658938" algn="l"/>
                <a:tab pos="2073275" algn="l"/>
                <a:tab pos="2487613" algn="l"/>
                <a:tab pos="2901950" algn="l"/>
                <a:tab pos="3317875" algn="l"/>
                <a:tab pos="3732213" algn="l"/>
                <a:tab pos="4146550" algn="l"/>
                <a:tab pos="4562475" algn="l"/>
                <a:tab pos="4976813" algn="l"/>
                <a:tab pos="5391150" algn="l"/>
                <a:tab pos="5805488" algn="l"/>
                <a:tab pos="6221413" algn="l"/>
                <a:tab pos="6635750" algn="l"/>
                <a:tab pos="7050088" algn="l"/>
                <a:tab pos="7464425" algn="l"/>
                <a:tab pos="7880350" algn="l"/>
                <a:tab pos="8294688" algn="l"/>
              </a:tabLst>
              <a:defRPr>
                <a:solidFill>
                  <a:schemeClr val="tx1"/>
                </a:solidFill>
                <a:latin typeface="Calibri" pitchFamily="34" charset="0"/>
                <a:cs typeface="Arial" charset="0"/>
              </a:defRPr>
            </a:lvl4pPr>
            <a:lvl5pPr marL="2057400" indent="-228600" eaLnBrk="0" hangingPunct="0">
              <a:tabLst>
                <a:tab pos="0" algn="l"/>
                <a:tab pos="414338" algn="l"/>
                <a:tab pos="828675" algn="l"/>
                <a:tab pos="1243013" algn="l"/>
                <a:tab pos="1658938" algn="l"/>
                <a:tab pos="2073275" algn="l"/>
                <a:tab pos="2487613" algn="l"/>
                <a:tab pos="2901950" algn="l"/>
                <a:tab pos="3317875" algn="l"/>
                <a:tab pos="3732213" algn="l"/>
                <a:tab pos="4146550" algn="l"/>
                <a:tab pos="4562475" algn="l"/>
                <a:tab pos="4976813" algn="l"/>
                <a:tab pos="5391150" algn="l"/>
                <a:tab pos="5805488" algn="l"/>
                <a:tab pos="6221413" algn="l"/>
                <a:tab pos="6635750" algn="l"/>
                <a:tab pos="7050088" algn="l"/>
                <a:tab pos="7464425" algn="l"/>
                <a:tab pos="7880350" algn="l"/>
                <a:tab pos="8294688"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0" algn="l"/>
                <a:tab pos="414338" algn="l"/>
                <a:tab pos="828675" algn="l"/>
                <a:tab pos="1243013" algn="l"/>
                <a:tab pos="1658938" algn="l"/>
                <a:tab pos="2073275" algn="l"/>
                <a:tab pos="2487613" algn="l"/>
                <a:tab pos="2901950" algn="l"/>
                <a:tab pos="3317875" algn="l"/>
                <a:tab pos="3732213" algn="l"/>
                <a:tab pos="4146550" algn="l"/>
                <a:tab pos="4562475" algn="l"/>
                <a:tab pos="4976813" algn="l"/>
                <a:tab pos="5391150" algn="l"/>
                <a:tab pos="5805488" algn="l"/>
                <a:tab pos="6221413" algn="l"/>
                <a:tab pos="6635750" algn="l"/>
                <a:tab pos="7050088" algn="l"/>
                <a:tab pos="7464425" algn="l"/>
                <a:tab pos="7880350" algn="l"/>
                <a:tab pos="8294688"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0" algn="l"/>
                <a:tab pos="414338" algn="l"/>
                <a:tab pos="828675" algn="l"/>
                <a:tab pos="1243013" algn="l"/>
                <a:tab pos="1658938" algn="l"/>
                <a:tab pos="2073275" algn="l"/>
                <a:tab pos="2487613" algn="l"/>
                <a:tab pos="2901950" algn="l"/>
                <a:tab pos="3317875" algn="l"/>
                <a:tab pos="3732213" algn="l"/>
                <a:tab pos="4146550" algn="l"/>
                <a:tab pos="4562475" algn="l"/>
                <a:tab pos="4976813" algn="l"/>
                <a:tab pos="5391150" algn="l"/>
                <a:tab pos="5805488" algn="l"/>
                <a:tab pos="6221413" algn="l"/>
                <a:tab pos="6635750" algn="l"/>
                <a:tab pos="7050088" algn="l"/>
                <a:tab pos="7464425" algn="l"/>
                <a:tab pos="7880350" algn="l"/>
                <a:tab pos="8294688"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0" algn="l"/>
                <a:tab pos="414338" algn="l"/>
                <a:tab pos="828675" algn="l"/>
                <a:tab pos="1243013" algn="l"/>
                <a:tab pos="1658938" algn="l"/>
                <a:tab pos="2073275" algn="l"/>
                <a:tab pos="2487613" algn="l"/>
                <a:tab pos="2901950" algn="l"/>
                <a:tab pos="3317875" algn="l"/>
                <a:tab pos="3732213" algn="l"/>
                <a:tab pos="4146550" algn="l"/>
                <a:tab pos="4562475" algn="l"/>
                <a:tab pos="4976813" algn="l"/>
                <a:tab pos="5391150" algn="l"/>
                <a:tab pos="5805488" algn="l"/>
                <a:tab pos="6221413" algn="l"/>
                <a:tab pos="6635750" algn="l"/>
                <a:tab pos="7050088" algn="l"/>
                <a:tab pos="7464425" algn="l"/>
                <a:tab pos="7880350" algn="l"/>
                <a:tab pos="8294688"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0" algn="l"/>
                <a:tab pos="414338" algn="l"/>
                <a:tab pos="828675" algn="l"/>
                <a:tab pos="1243013" algn="l"/>
                <a:tab pos="1658938" algn="l"/>
                <a:tab pos="2073275" algn="l"/>
                <a:tab pos="2487613" algn="l"/>
                <a:tab pos="2901950" algn="l"/>
                <a:tab pos="3317875" algn="l"/>
                <a:tab pos="3732213" algn="l"/>
                <a:tab pos="4146550" algn="l"/>
                <a:tab pos="4562475" algn="l"/>
                <a:tab pos="4976813" algn="l"/>
                <a:tab pos="5391150" algn="l"/>
                <a:tab pos="5805488" algn="l"/>
                <a:tab pos="6221413" algn="l"/>
                <a:tab pos="6635750" algn="l"/>
                <a:tab pos="7050088" algn="l"/>
                <a:tab pos="7464425" algn="l"/>
                <a:tab pos="7880350" algn="l"/>
                <a:tab pos="8294688" algn="l"/>
              </a:tabLst>
              <a:defRPr>
                <a:solidFill>
                  <a:schemeClr val="tx1"/>
                </a:solidFill>
                <a:latin typeface="Calibri" pitchFamily="34" charset="0"/>
                <a:cs typeface="Arial" charset="0"/>
              </a:defRPr>
            </a:lvl9pPr>
          </a:lstStyle>
          <a:p>
            <a:pPr algn="ctr" eaLnBrk="1" fontAlgn="base" hangingPunct="1">
              <a:spcBef>
                <a:spcPct val="0"/>
              </a:spcBef>
              <a:spcAft>
                <a:spcPct val="0"/>
              </a:spcAft>
            </a:pPr>
            <a:r>
              <a:rPr lang="tr-TR" sz="2800" dirty="0">
                <a:solidFill>
                  <a:srgbClr val="CC0000"/>
                </a:solidFill>
                <a:latin typeface="Verdana" pitchFamily="34" charset="0"/>
                <a:ea typeface="MS Gothic" pitchFamily="49" charset="-128"/>
              </a:rPr>
              <a:t>İkinci kez istismara maruz kalabilir ve bu </a:t>
            </a:r>
          </a:p>
          <a:p>
            <a:pPr algn="ctr" eaLnBrk="1" fontAlgn="base" hangingPunct="1">
              <a:spcBef>
                <a:spcPct val="0"/>
              </a:spcBef>
              <a:spcAft>
                <a:spcPct val="0"/>
              </a:spcAft>
            </a:pPr>
            <a:r>
              <a:rPr lang="tr-TR" sz="2800" dirty="0">
                <a:solidFill>
                  <a:srgbClr val="CC0000"/>
                </a:solidFill>
                <a:latin typeface="Verdana" pitchFamily="34" charset="0"/>
                <a:ea typeface="MS Gothic" pitchFamily="49" charset="-128"/>
              </a:rPr>
              <a:t>daha ağır sonuçlara yol açabilir. </a:t>
            </a:r>
          </a:p>
        </p:txBody>
      </p:sp>
    </p:spTree>
    <p:extLst>
      <p:ext uri="{BB962C8B-B14F-4D97-AF65-F5344CB8AC3E}">
        <p14:creationId xmlns:p14="http://schemas.microsoft.com/office/powerpoint/2010/main" val="38689471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1"/>
          <p:cNvSpPr txBox="1">
            <a:spLocks noChangeArrowheads="1"/>
          </p:cNvSpPr>
          <p:nvPr/>
        </p:nvSpPr>
        <p:spPr bwMode="auto">
          <a:xfrm>
            <a:off x="1116013" y="549275"/>
            <a:ext cx="7459662"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992" tIns="46796" rIns="89992" bIns="46796" anchor="b"/>
          <a:lstStyle>
            <a:lvl1pPr eaLnBrk="0" hangingPunct="0">
              <a:tabLst>
                <a:tab pos="0" algn="l"/>
                <a:tab pos="414338" algn="l"/>
                <a:tab pos="828675" algn="l"/>
                <a:tab pos="1243013" algn="l"/>
                <a:tab pos="1658938" algn="l"/>
                <a:tab pos="2073275" algn="l"/>
                <a:tab pos="2487613" algn="l"/>
                <a:tab pos="2901950" algn="l"/>
                <a:tab pos="3317875" algn="l"/>
                <a:tab pos="3732213" algn="l"/>
                <a:tab pos="4146550" algn="l"/>
                <a:tab pos="4562475" algn="l"/>
                <a:tab pos="4976813" algn="l"/>
                <a:tab pos="5391150" algn="l"/>
                <a:tab pos="5805488" algn="l"/>
                <a:tab pos="6221413" algn="l"/>
                <a:tab pos="6635750" algn="l"/>
                <a:tab pos="7050088" algn="l"/>
                <a:tab pos="7464425" algn="l"/>
                <a:tab pos="7880350" algn="l"/>
                <a:tab pos="8294688" algn="l"/>
              </a:tabLst>
              <a:defRPr>
                <a:solidFill>
                  <a:schemeClr val="tx1"/>
                </a:solidFill>
                <a:latin typeface="Calibri" pitchFamily="34" charset="0"/>
                <a:cs typeface="Arial" charset="0"/>
              </a:defRPr>
            </a:lvl1pPr>
            <a:lvl2pPr marL="742950" indent="-285750" eaLnBrk="0" hangingPunct="0">
              <a:tabLst>
                <a:tab pos="0" algn="l"/>
                <a:tab pos="414338" algn="l"/>
                <a:tab pos="828675" algn="l"/>
                <a:tab pos="1243013" algn="l"/>
                <a:tab pos="1658938" algn="l"/>
                <a:tab pos="2073275" algn="l"/>
                <a:tab pos="2487613" algn="l"/>
                <a:tab pos="2901950" algn="l"/>
                <a:tab pos="3317875" algn="l"/>
                <a:tab pos="3732213" algn="l"/>
                <a:tab pos="4146550" algn="l"/>
                <a:tab pos="4562475" algn="l"/>
                <a:tab pos="4976813" algn="l"/>
                <a:tab pos="5391150" algn="l"/>
                <a:tab pos="5805488" algn="l"/>
                <a:tab pos="6221413" algn="l"/>
                <a:tab pos="6635750" algn="l"/>
                <a:tab pos="7050088" algn="l"/>
                <a:tab pos="7464425" algn="l"/>
                <a:tab pos="7880350" algn="l"/>
                <a:tab pos="8294688" algn="l"/>
              </a:tabLst>
              <a:defRPr>
                <a:solidFill>
                  <a:schemeClr val="tx1"/>
                </a:solidFill>
                <a:latin typeface="Calibri" pitchFamily="34" charset="0"/>
                <a:cs typeface="Arial" charset="0"/>
              </a:defRPr>
            </a:lvl2pPr>
            <a:lvl3pPr marL="1143000" indent="-228600" eaLnBrk="0" hangingPunct="0">
              <a:tabLst>
                <a:tab pos="0" algn="l"/>
                <a:tab pos="414338" algn="l"/>
                <a:tab pos="828675" algn="l"/>
                <a:tab pos="1243013" algn="l"/>
                <a:tab pos="1658938" algn="l"/>
                <a:tab pos="2073275" algn="l"/>
                <a:tab pos="2487613" algn="l"/>
                <a:tab pos="2901950" algn="l"/>
                <a:tab pos="3317875" algn="l"/>
                <a:tab pos="3732213" algn="l"/>
                <a:tab pos="4146550" algn="l"/>
                <a:tab pos="4562475" algn="l"/>
                <a:tab pos="4976813" algn="l"/>
                <a:tab pos="5391150" algn="l"/>
                <a:tab pos="5805488" algn="l"/>
                <a:tab pos="6221413" algn="l"/>
                <a:tab pos="6635750" algn="l"/>
                <a:tab pos="7050088" algn="l"/>
                <a:tab pos="7464425" algn="l"/>
                <a:tab pos="7880350" algn="l"/>
                <a:tab pos="8294688" algn="l"/>
              </a:tabLst>
              <a:defRPr>
                <a:solidFill>
                  <a:schemeClr val="tx1"/>
                </a:solidFill>
                <a:latin typeface="Calibri" pitchFamily="34" charset="0"/>
                <a:cs typeface="Arial" charset="0"/>
              </a:defRPr>
            </a:lvl3pPr>
            <a:lvl4pPr marL="1600200" indent="-228600" eaLnBrk="0" hangingPunct="0">
              <a:tabLst>
                <a:tab pos="0" algn="l"/>
                <a:tab pos="414338" algn="l"/>
                <a:tab pos="828675" algn="l"/>
                <a:tab pos="1243013" algn="l"/>
                <a:tab pos="1658938" algn="l"/>
                <a:tab pos="2073275" algn="l"/>
                <a:tab pos="2487613" algn="l"/>
                <a:tab pos="2901950" algn="l"/>
                <a:tab pos="3317875" algn="l"/>
                <a:tab pos="3732213" algn="l"/>
                <a:tab pos="4146550" algn="l"/>
                <a:tab pos="4562475" algn="l"/>
                <a:tab pos="4976813" algn="l"/>
                <a:tab pos="5391150" algn="l"/>
                <a:tab pos="5805488" algn="l"/>
                <a:tab pos="6221413" algn="l"/>
                <a:tab pos="6635750" algn="l"/>
                <a:tab pos="7050088" algn="l"/>
                <a:tab pos="7464425" algn="l"/>
                <a:tab pos="7880350" algn="l"/>
                <a:tab pos="8294688" algn="l"/>
              </a:tabLst>
              <a:defRPr>
                <a:solidFill>
                  <a:schemeClr val="tx1"/>
                </a:solidFill>
                <a:latin typeface="Calibri" pitchFamily="34" charset="0"/>
                <a:cs typeface="Arial" charset="0"/>
              </a:defRPr>
            </a:lvl4pPr>
            <a:lvl5pPr marL="2057400" indent="-228600" eaLnBrk="0" hangingPunct="0">
              <a:tabLst>
                <a:tab pos="0" algn="l"/>
                <a:tab pos="414338" algn="l"/>
                <a:tab pos="828675" algn="l"/>
                <a:tab pos="1243013" algn="l"/>
                <a:tab pos="1658938" algn="l"/>
                <a:tab pos="2073275" algn="l"/>
                <a:tab pos="2487613" algn="l"/>
                <a:tab pos="2901950" algn="l"/>
                <a:tab pos="3317875" algn="l"/>
                <a:tab pos="3732213" algn="l"/>
                <a:tab pos="4146550" algn="l"/>
                <a:tab pos="4562475" algn="l"/>
                <a:tab pos="4976813" algn="l"/>
                <a:tab pos="5391150" algn="l"/>
                <a:tab pos="5805488" algn="l"/>
                <a:tab pos="6221413" algn="l"/>
                <a:tab pos="6635750" algn="l"/>
                <a:tab pos="7050088" algn="l"/>
                <a:tab pos="7464425" algn="l"/>
                <a:tab pos="7880350" algn="l"/>
                <a:tab pos="8294688"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0" algn="l"/>
                <a:tab pos="414338" algn="l"/>
                <a:tab pos="828675" algn="l"/>
                <a:tab pos="1243013" algn="l"/>
                <a:tab pos="1658938" algn="l"/>
                <a:tab pos="2073275" algn="l"/>
                <a:tab pos="2487613" algn="l"/>
                <a:tab pos="2901950" algn="l"/>
                <a:tab pos="3317875" algn="l"/>
                <a:tab pos="3732213" algn="l"/>
                <a:tab pos="4146550" algn="l"/>
                <a:tab pos="4562475" algn="l"/>
                <a:tab pos="4976813" algn="l"/>
                <a:tab pos="5391150" algn="l"/>
                <a:tab pos="5805488" algn="l"/>
                <a:tab pos="6221413" algn="l"/>
                <a:tab pos="6635750" algn="l"/>
                <a:tab pos="7050088" algn="l"/>
                <a:tab pos="7464425" algn="l"/>
                <a:tab pos="7880350" algn="l"/>
                <a:tab pos="8294688"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0" algn="l"/>
                <a:tab pos="414338" algn="l"/>
                <a:tab pos="828675" algn="l"/>
                <a:tab pos="1243013" algn="l"/>
                <a:tab pos="1658938" algn="l"/>
                <a:tab pos="2073275" algn="l"/>
                <a:tab pos="2487613" algn="l"/>
                <a:tab pos="2901950" algn="l"/>
                <a:tab pos="3317875" algn="l"/>
                <a:tab pos="3732213" algn="l"/>
                <a:tab pos="4146550" algn="l"/>
                <a:tab pos="4562475" algn="l"/>
                <a:tab pos="4976813" algn="l"/>
                <a:tab pos="5391150" algn="l"/>
                <a:tab pos="5805488" algn="l"/>
                <a:tab pos="6221413" algn="l"/>
                <a:tab pos="6635750" algn="l"/>
                <a:tab pos="7050088" algn="l"/>
                <a:tab pos="7464425" algn="l"/>
                <a:tab pos="7880350" algn="l"/>
                <a:tab pos="8294688"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0" algn="l"/>
                <a:tab pos="414338" algn="l"/>
                <a:tab pos="828675" algn="l"/>
                <a:tab pos="1243013" algn="l"/>
                <a:tab pos="1658938" algn="l"/>
                <a:tab pos="2073275" algn="l"/>
                <a:tab pos="2487613" algn="l"/>
                <a:tab pos="2901950" algn="l"/>
                <a:tab pos="3317875" algn="l"/>
                <a:tab pos="3732213" algn="l"/>
                <a:tab pos="4146550" algn="l"/>
                <a:tab pos="4562475" algn="l"/>
                <a:tab pos="4976813" algn="l"/>
                <a:tab pos="5391150" algn="l"/>
                <a:tab pos="5805488" algn="l"/>
                <a:tab pos="6221413" algn="l"/>
                <a:tab pos="6635750" algn="l"/>
                <a:tab pos="7050088" algn="l"/>
                <a:tab pos="7464425" algn="l"/>
                <a:tab pos="7880350" algn="l"/>
                <a:tab pos="8294688"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0" algn="l"/>
                <a:tab pos="414338" algn="l"/>
                <a:tab pos="828675" algn="l"/>
                <a:tab pos="1243013" algn="l"/>
                <a:tab pos="1658938" algn="l"/>
                <a:tab pos="2073275" algn="l"/>
                <a:tab pos="2487613" algn="l"/>
                <a:tab pos="2901950" algn="l"/>
                <a:tab pos="3317875" algn="l"/>
                <a:tab pos="3732213" algn="l"/>
                <a:tab pos="4146550" algn="l"/>
                <a:tab pos="4562475" algn="l"/>
                <a:tab pos="4976813" algn="l"/>
                <a:tab pos="5391150" algn="l"/>
                <a:tab pos="5805488" algn="l"/>
                <a:tab pos="6221413" algn="l"/>
                <a:tab pos="6635750" algn="l"/>
                <a:tab pos="7050088" algn="l"/>
                <a:tab pos="7464425" algn="l"/>
                <a:tab pos="7880350" algn="l"/>
                <a:tab pos="8294688" algn="l"/>
              </a:tabLst>
              <a:defRPr>
                <a:solidFill>
                  <a:schemeClr val="tx1"/>
                </a:solidFill>
                <a:latin typeface="Calibri" pitchFamily="34" charset="0"/>
                <a:cs typeface="Arial" charset="0"/>
              </a:defRPr>
            </a:lvl9pPr>
          </a:lstStyle>
          <a:p>
            <a:pPr eaLnBrk="1" fontAlgn="base" hangingPunct="1">
              <a:spcBef>
                <a:spcPct val="0"/>
              </a:spcBef>
              <a:spcAft>
                <a:spcPct val="0"/>
              </a:spcAft>
            </a:pPr>
            <a:r>
              <a:rPr lang="tr-TR" sz="3400" b="1">
                <a:solidFill>
                  <a:srgbClr val="C00000"/>
                </a:solidFill>
                <a:latin typeface="Verdana" pitchFamily="34" charset="0"/>
                <a:ea typeface="MS Gothic" pitchFamily="49" charset="-128"/>
              </a:rPr>
              <a:t>Bildirimde bulunmaz iseniz...</a:t>
            </a:r>
          </a:p>
        </p:txBody>
      </p:sp>
      <p:sp>
        <p:nvSpPr>
          <p:cNvPr id="23555" name="Text Box 2"/>
          <p:cNvSpPr txBox="1">
            <a:spLocks noChangeArrowheads="1"/>
          </p:cNvSpPr>
          <p:nvPr/>
        </p:nvSpPr>
        <p:spPr bwMode="auto">
          <a:xfrm>
            <a:off x="468313" y="1412875"/>
            <a:ext cx="8496300" cy="3167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992" tIns="46796" rIns="89992" bIns="46796"/>
          <a:lstStyle>
            <a:lvl1pPr marL="307975" indent="-307975" eaLnBrk="0" hangingPunct="0">
              <a:tabLst>
                <a:tab pos="819150" algn="l"/>
                <a:tab pos="1233488" algn="l"/>
                <a:tab pos="1647825" algn="l"/>
                <a:tab pos="2063750" algn="l"/>
                <a:tab pos="2478088" algn="l"/>
                <a:tab pos="2892425" algn="l"/>
                <a:tab pos="3306763" algn="l"/>
                <a:tab pos="3722688" algn="l"/>
                <a:tab pos="4137025" algn="l"/>
                <a:tab pos="4551363" algn="l"/>
                <a:tab pos="4965700" algn="l"/>
                <a:tab pos="5381625" algn="l"/>
                <a:tab pos="5795963" algn="l"/>
                <a:tab pos="6210300" algn="l"/>
                <a:tab pos="6626225" algn="l"/>
                <a:tab pos="7040563" algn="l"/>
                <a:tab pos="7454900" algn="l"/>
                <a:tab pos="7869238" algn="l"/>
                <a:tab pos="8285163" algn="l"/>
                <a:tab pos="8699500" algn="l"/>
                <a:tab pos="9113838" algn="l"/>
              </a:tabLst>
              <a:defRPr>
                <a:solidFill>
                  <a:schemeClr val="tx1"/>
                </a:solidFill>
                <a:latin typeface="Calibri" pitchFamily="34" charset="0"/>
                <a:cs typeface="Arial" charset="0"/>
              </a:defRPr>
            </a:lvl1pPr>
            <a:lvl2pPr marL="819150" indent="-392113" eaLnBrk="0" hangingPunct="0">
              <a:tabLst>
                <a:tab pos="819150" algn="l"/>
                <a:tab pos="1233488" algn="l"/>
                <a:tab pos="1647825" algn="l"/>
                <a:tab pos="2063750" algn="l"/>
                <a:tab pos="2478088" algn="l"/>
                <a:tab pos="2892425" algn="l"/>
                <a:tab pos="3306763" algn="l"/>
                <a:tab pos="3722688" algn="l"/>
                <a:tab pos="4137025" algn="l"/>
                <a:tab pos="4551363" algn="l"/>
                <a:tab pos="4965700" algn="l"/>
                <a:tab pos="5381625" algn="l"/>
                <a:tab pos="5795963" algn="l"/>
                <a:tab pos="6210300" algn="l"/>
                <a:tab pos="6626225" algn="l"/>
                <a:tab pos="7040563" algn="l"/>
                <a:tab pos="7454900" algn="l"/>
                <a:tab pos="7869238" algn="l"/>
                <a:tab pos="8285163" algn="l"/>
                <a:tab pos="8699500" algn="l"/>
                <a:tab pos="9113838" algn="l"/>
              </a:tabLst>
              <a:defRPr>
                <a:solidFill>
                  <a:schemeClr val="tx1"/>
                </a:solidFill>
                <a:latin typeface="Calibri" pitchFamily="34" charset="0"/>
                <a:cs typeface="Arial" charset="0"/>
              </a:defRPr>
            </a:lvl2pPr>
            <a:lvl3pPr marL="1143000" indent="-228600" eaLnBrk="0" hangingPunct="0">
              <a:tabLst>
                <a:tab pos="819150" algn="l"/>
                <a:tab pos="1233488" algn="l"/>
                <a:tab pos="1647825" algn="l"/>
                <a:tab pos="2063750" algn="l"/>
                <a:tab pos="2478088" algn="l"/>
                <a:tab pos="2892425" algn="l"/>
                <a:tab pos="3306763" algn="l"/>
                <a:tab pos="3722688" algn="l"/>
                <a:tab pos="4137025" algn="l"/>
                <a:tab pos="4551363" algn="l"/>
                <a:tab pos="4965700" algn="l"/>
                <a:tab pos="5381625" algn="l"/>
                <a:tab pos="5795963" algn="l"/>
                <a:tab pos="6210300" algn="l"/>
                <a:tab pos="6626225" algn="l"/>
                <a:tab pos="7040563" algn="l"/>
                <a:tab pos="7454900" algn="l"/>
                <a:tab pos="7869238" algn="l"/>
                <a:tab pos="8285163" algn="l"/>
                <a:tab pos="8699500" algn="l"/>
                <a:tab pos="9113838" algn="l"/>
              </a:tabLst>
              <a:defRPr>
                <a:solidFill>
                  <a:schemeClr val="tx1"/>
                </a:solidFill>
                <a:latin typeface="Calibri" pitchFamily="34" charset="0"/>
                <a:cs typeface="Arial" charset="0"/>
              </a:defRPr>
            </a:lvl3pPr>
            <a:lvl4pPr marL="1600200" indent="-228600" eaLnBrk="0" hangingPunct="0">
              <a:tabLst>
                <a:tab pos="819150" algn="l"/>
                <a:tab pos="1233488" algn="l"/>
                <a:tab pos="1647825" algn="l"/>
                <a:tab pos="2063750" algn="l"/>
                <a:tab pos="2478088" algn="l"/>
                <a:tab pos="2892425" algn="l"/>
                <a:tab pos="3306763" algn="l"/>
                <a:tab pos="3722688" algn="l"/>
                <a:tab pos="4137025" algn="l"/>
                <a:tab pos="4551363" algn="l"/>
                <a:tab pos="4965700" algn="l"/>
                <a:tab pos="5381625" algn="l"/>
                <a:tab pos="5795963" algn="l"/>
                <a:tab pos="6210300" algn="l"/>
                <a:tab pos="6626225" algn="l"/>
                <a:tab pos="7040563" algn="l"/>
                <a:tab pos="7454900" algn="l"/>
                <a:tab pos="7869238" algn="l"/>
                <a:tab pos="8285163" algn="l"/>
                <a:tab pos="8699500" algn="l"/>
                <a:tab pos="9113838" algn="l"/>
              </a:tabLst>
              <a:defRPr>
                <a:solidFill>
                  <a:schemeClr val="tx1"/>
                </a:solidFill>
                <a:latin typeface="Calibri" pitchFamily="34" charset="0"/>
                <a:cs typeface="Arial" charset="0"/>
              </a:defRPr>
            </a:lvl4pPr>
            <a:lvl5pPr marL="2057400" indent="-228600" eaLnBrk="0" hangingPunct="0">
              <a:tabLst>
                <a:tab pos="819150" algn="l"/>
                <a:tab pos="1233488" algn="l"/>
                <a:tab pos="1647825" algn="l"/>
                <a:tab pos="2063750" algn="l"/>
                <a:tab pos="2478088" algn="l"/>
                <a:tab pos="2892425" algn="l"/>
                <a:tab pos="3306763" algn="l"/>
                <a:tab pos="3722688" algn="l"/>
                <a:tab pos="4137025" algn="l"/>
                <a:tab pos="4551363" algn="l"/>
                <a:tab pos="4965700" algn="l"/>
                <a:tab pos="5381625" algn="l"/>
                <a:tab pos="5795963" algn="l"/>
                <a:tab pos="6210300" algn="l"/>
                <a:tab pos="6626225" algn="l"/>
                <a:tab pos="7040563" algn="l"/>
                <a:tab pos="7454900" algn="l"/>
                <a:tab pos="7869238" algn="l"/>
                <a:tab pos="8285163" algn="l"/>
                <a:tab pos="8699500" algn="l"/>
                <a:tab pos="9113838" algn="l"/>
              </a:tabLst>
              <a:defRPr>
                <a:solidFill>
                  <a:schemeClr val="tx1"/>
                </a:solidFill>
                <a:latin typeface="Calibri" pitchFamily="34" charset="0"/>
                <a:cs typeface="Arial" charset="0"/>
              </a:defRPr>
            </a:lvl5pPr>
            <a:lvl6pPr marL="2514600" indent="-228600" eaLnBrk="0" fontAlgn="base" hangingPunct="0">
              <a:spcBef>
                <a:spcPct val="0"/>
              </a:spcBef>
              <a:spcAft>
                <a:spcPct val="0"/>
              </a:spcAft>
              <a:tabLst>
                <a:tab pos="819150" algn="l"/>
                <a:tab pos="1233488" algn="l"/>
                <a:tab pos="1647825" algn="l"/>
                <a:tab pos="2063750" algn="l"/>
                <a:tab pos="2478088" algn="l"/>
                <a:tab pos="2892425" algn="l"/>
                <a:tab pos="3306763" algn="l"/>
                <a:tab pos="3722688" algn="l"/>
                <a:tab pos="4137025" algn="l"/>
                <a:tab pos="4551363" algn="l"/>
                <a:tab pos="4965700" algn="l"/>
                <a:tab pos="5381625" algn="l"/>
                <a:tab pos="5795963" algn="l"/>
                <a:tab pos="6210300" algn="l"/>
                <a:tab pos="6626225" algn="l"/>
                <a:tab pos="7040563" algn="l"/>
                <a:tab pos="7454900" algn="l"/>
                <a:tab pos="7869238" algn="l"/>
                <a:tab pos="8285163" algn="l"/>
                <a:tab pos="8699500" algn="l"/>
                <a:tab pos="9113838" algn="l"/>
              </a:tabLst>
              <a:defRPr>
                <a:solidFill>
                  <a:schemeClr val="tx1"/>
                </a:solidFill>
                <a:latin typeface="Calibri" pitchFamily="34" charset="0"/>
                <a:cs typeface="Arial" charset="0"/>
              </a:defRPr>
            </a:lvl6pPr>
            <a:lvl7pPr marL="2971800" indent="-228600" eaLnBrk="0" fontAlgn="base" hangingPunct="0">
              <a:spcBef>
                <a:spcPct val="0"/>
              </a:spcBef>
              <a:spcAft>
                <a:spcPct val="0"/>
              </a:spcAft>
              <a:tabLst>
                <a:tab pos="819150" algn="l"/>
                <a:tab pos="1233488" algn="l"/>
                <a:tab pos="1647825" algn="l"/>
                <a:tab pos="2063750" algn="l"/>
                <a:tab pos="2478088" algn="l"/>
                <a:tab pos="2892425" algn="l"/>
                <a:tab pos="3306763" algn="l"/>
                <a:tab pos="3722688" algn="l"/>
                <a:tab pos="4137025" algn="l"/>
                <a:tab pos="4551363" algn="l"/>
                <a:tab pos="4965700" algn="l"/>
                <a:tab pos="5381625" algn="l"/>
                <a:tab pos="5795963" algn="l"/>
                <a:tab pos="6210300" algn="l"/>
                <a:tab pos="6626225" algn="l"/>
                <a:tab pos="7040563" algn="l"/>
                <a:tab pos="7454900" algn="l"/>
                <a:tab pos="7869238" algn="l"/>
                <a:tab pos="8285163" algn="l"/>
                <a:tab pos="8699500" algn="l"/>
                <a:tab pos="9113838" algn="l"/>
              </a:tabLst>
              <a:defRPr>
                <a:solidFill>
                  <a:schemeClr val="tx1"/>
                </a:solidFill>
                <a:latin typeface="Calibri" pitchFamily="34" charset="0"/>
                <a:cs typeface="Arial" charset="0"/>
              </a:defRPr>
            </a:lvl7pPr>
            <a:lvl8pPr marL="3429000" indent="-228600" eaLnBrk="0" fontAlgn="base" hangingPunct="0">
              <a:spcBef>
                <a:spcPct val="0"/>
              </a:spcBef>
              <a:spcAft>
                <a:spcPct val="0"/>
              </a:spcAft>
              <a:tabLst>
                <a:tab pos="819150" algn="l"/>
                <a:tab pos="1233488" algn="l"/>
                <a:tab pos="1647825" algn="l"/>
                <a:tab pos="2063750" algn="l"/>
                <a:tab pos="2478088" algn="l"/>
                <a:tab pos="2892425" algn="l"/>
                <a:tab pos="3306763" algn="l"/>
                <a:tab pos="3722688" algn="l"/>
                <a:tab pos="4137025" algn="l"/>
                <a:tab pos="4551363" algn="l"/>
                <a:tab pos="4965700" algn="l"/>
                <a:tab pos="5381625" algn="l"/>
                <a:tab pos="5795963" algn="l"/>
                <a:tab pos="6210300" algn="l"/>
                <a:tab pos="6626225" algn="l"/>
                <a:tab pos="7040563" algn="l"/>
                <a:tab pos="7454900" algn="l"/>
                <a:tab pos="7869238" algn="l"/>
                <a:tab pos="8285163" algn="l"/>
                <a:tab pos="8699500" algn="l"/>
                <a:tab pos="9113838" algn="l"/>
              </a:tabLst>
              <a:defRPr>
                <a:solidFill>
                  <a:schemeClr val="tx1"/>
                </a:solidFill>
                <a:latin typeface="Calibri" pitchFamily="34" charset="0"/>
                <a:cs typeface="Arial" charset="0"/>
              </a:defRPr>
            </a:lvl8pPr>
            <a:lvl9pPr marL="3886200" indent="-228600" eaLnBrk="0" fontAlgn="base" hangingPunct="0">
              <a:spcBef>
                <a:spcPct val="0"/>
              </a:spcBef>
              <a:spcAft>
                <a:spcPct val="0"/>
              </a:spcAft>
              <a:tabLst>
                <a:tab pos="819150" algn="l"/>
                <a:tab pos="1233488" algn="l"/>
                <a:tab pos="1647825" algn="l"/>
                <a:tab pos="2063750" algn="l"/>
                <a:tab pos="2478088" algn="l"/>
                <a:tab pos="2892425" algn="l"/>
                <a:tab pos="3306763" algn="l"/>
                <a:tab pos="3722688" algn="l"/>
                <a:tab pos="4137025" algn="l"/>
                <a:tab pos="4551363" algn="l"/>
                <a:tab pos="4965700" algn="l"/>
                <a:tab pos="5381625" algn="l"/>
                <a:tab pos="5795963" algn="l"/>
                <a:tab pos="6210300" algn="l"/>
                <a:tab pos="6626225" algn="l"/>
                <a:tab pos="7040563" algn="l"/>
                <a:tab pos="7454900" algn="l"/>
                <a:tab pos="7869238" algn="l"/>
                <a:tab pos="8285163" algn="l"/>
                <a:tab pos="8699500" algn="l"/>
                <a:tab pos="9113838" algn="l"/>
              </a:tabLst>
              <a:defRPr>
                <a:solidFill>
                  <a:schemeClr val="tx1"/>
                </a:solidFill>
                <a:latin typeface="Calibri" pitchFamily="34" charset="0"/>
                <a:cs typeface="Arial" charset="0"/>
              </a:defRPr>
            </a:lvl9pPr>
          </a:lstStyle>
          <a:p>
            <a:pPr lvl="1" eaLnBrk="1" fontAlgn="base" hangingPunct="1">
              <a:lnSpc>
                <a:spcPct val="80000"/>
              </a:lnSpc>
              <a:spcBef>
                <a:spcPts val="500"/>
              </a:spcBef>
              <a:spcAft>
                <a:spcPct val="0"/>
              </a:spcAft>
              <a:buClr>
                <a:srgbClr val="CC0000"/>
              </a:buClr>
              <a:buSzPct val="65000"/>
              <a:buFont typeface="Wingdings" pitchFamily="2" charset="2"/>
              <a:buChar char=""/>
            </a:pPr>
            <a:r>
              <a:rPr lang="tr-TR" sz="2200">
                <a:solidFill>
                  <a:srgbClr val="000000"/>
                </a:solidFill>
                <a:latin typeface="Verdana" pitchFamily="34" charset="0"/>
                <a:ea typeface="MS Gothic" pitchFamily="49" charset="-128"/>
              </a:rPr>
              <a:t>Öz saygısı ve kendine güveni kaybolur</a:t>
            </a:r>
          </a:p>
          <a:p>
            <a:pPr lvl="1" eaLnBrk="1" fontAlgn="base" hangingPunct="1">
              <a:lnSpc>
                <a:spcPct val="80000"/>
              </a:lnSpc>
              <a:spcBef>
                <a:spcPts val="500"/>
              </a:spcBef>
              <a:spcAft>
                <a:spcPct val="0"/>
              </a:spcAft>
              <a:buClr>
                <a:srgbClr val="CC0000"/>
              </a:buClr>
              <a:buSzPct val="65000"/>
              <a:buFont typeface="Wingdings" pitchFamily="2" charset="2"/>
              <a:buChar char=""/>
            </a:pPr>
            <a:r>
              <a:rPr lang="tr-TR" sz="2200">
                <a:solidFill>
                  <a:srgbClr val="000000"/>
                </a:solidFill>
                <a:latin typeface="Verdana" pitchFamily="34" charset="0"/>
                <a:ea typeface="MS Gothic" pitchFamily="49" charset="-128"/>
              </a:rPr>
              <a:t>Hayata güveni ve saygısı azalır</a:t>
            </a:r>
          </a:p>
          <a:p>
            <a:pPr lvl="1" eaLnBrk="1" fontAlgn="base" hangingPunct="1">
              <a:lnSpc>
                <a:spcPct val="90000"/>
              </a:lnSpc>
              <a:spcBef>
                <a:spcPts val="550"/>
              </a:spcBef>
              <a:spcAft>
                <a:spcPct val="0"/>
              </a:spcAft>
              <a:buClr>
                <a:srgbClr val="CC0000"/>
              </a:buClr>
              <a:buSzPct val="65000"/>
              <a:buFont typeface="Wingdings" pitchFamily="2" charset="2"/>
              <a:buChar char=""/>
            </a:pPr>
            <a:r>
              <a:rPr lang="tr-TR" sz="2200">
                <a:solidFill>
                  <a:srgbClr val="000000"/>
                </a:solidFill>
                <a:latin typeface="Verdana" pitchFamily="34" charset="0"/>
                <a:ea typeface="MS Gothic" pitchFamily="49" charset="-128"/>
              </a:rPr>
              <a:t>Yaşamın doğruları ile ilgili yanlışlar edinir</a:t>
            </a:r>
          </a:p>
          <a:p>
            <a:pPr lvl="1" eaLnBrk="1" fontAlgn="base" hangingPunct="1">
              <a:lnSpc>
                <a:spcPct val="90000"/>
              </a:lnSpc>
              <a:spcBef>
                <a:spcPts val="550"/>
              </a:spcBef>
              <a:spcAft>
                <a:spcPct val="0"/>
              </a:spcAft>
              <a:buClr>
                <a:srgbClr val="CC0000"/>
              </a:buClr>
              <a:buSzPct val="65000"/>
              <a:buFont typeface="Wingdings" pitchFamily="2" charset="2"/>
              <a:buChar char=""/>
            </a:pPr>
            <a:r>
              <a:rPr lang="tr-TR" sz="2200">
                <a:solidFill>
                  <a:srgbClr val="000000"/>
                </a:solidFill>
                <a:latin typeface="Verdana" pitchFamily="34" charset="0"/>
                <a:ea typeface="MS Gothic" pitchFamily="49" charset="-128"/>
              </a:rPr>
              <a:t>Gelecek beklentisi ve ümidi söner</a:t>
            </a:r>
          </a:p>
          <a:p>
            <a:pPr lvl="1" eaLnBrk="1" fontAlgn="base" hangingPunct="1">
              <a:lnSpc>
                <a:spcPct val="90000"/>
              </a:lnSpc>
              <a:spcBef>
                <a:spcPts val="550"/>
              </a:spcBef>
              <a:spcAft>
                <a:spcPct val="0"/>
              </a:spcAft>
              <a:buClr>
                <a:srgbClr val="CC0000"/>
              </a:buClr>
              <a:buSzPct val="65000"/>
              <a:buFont typeface="Wingdings" pitchFamily="2" charset="2"/>
              <a:buChar char=""/>
            </a:pPr>
            <a:r>
              <a:rPr lang="tr-TR" sz="2200">
                <a:solidFill>
                  <a:srgbClr val="000000"/>
                </a:solidFill>
                <a:latin typeface="Verdana" pitchFamily="34" charset="0"/>
                <a:ea typeface="MS Gothic" pitchFamily="49" charset="-128"/>
              </a:rPr>
              <a:t>Kendisi istismarcı bir erişkin olabilir</a:t>
            </a:r>
          </a:p>
          <a:p>
            <a:pPr lvl="1" eaLnBrk="1" fontAlgn="base" hangingPunct="1">
              <a:lnSpc>
                <a:spcPct val="80000"/>
              </a:lnSpc>
              <a:spcBef>
                <a:spcPts val="500"/>
              </a:spcBef>
              <a:spcAft>
                <a:spcPct val="0"/>
              </a:spcAft>
              <a:buClr>
                <a:srgbClr val="CC0000"/>
              </a:buClr>
              <a:buSzPct val="65000"/>
              <a:buFont typeface="Wingdings" pitchFamily="2" charset="2"/>
              <a:buChar char=""/>
            </a:pPr>
            <a:r>
              <a:rPr lang="tr-TR" sz="2200">
                <a:solidFill>
                  <a:srgbClr val="000000"/>
                </a:solidFill>
                <a:latin typeface="Verdana" pitchFamily="34" charset="0"/>
                <a:ea typeface="MS Gothic" pitchFamily="49" charset="-128"/>
              </a:rPr>
              <a:t>Çocuk istismarının tüm izlerini erişkin yaşlarına taşır</a:t>
            </a:r>
          </a:p>
          <a:p>
            <a:pPr lvl="1" eaLnBrk="1" fontAlgn="base" hangingPunct="1">
              <a:lnSpc>
                <a:spcPct val="80000"/>
              </a:lnSpc>
              <a:spcBef>
                <a:spcPts val="500"/>
              </a:spcBef>
              <a:spcAft>
                <a:spcPct val="0"/>
              </a:spcAft>
              <a:buClr>
                <a:srgbClr val="CC0000"/>
              </a:buClr>
              <a:buSzPct val="65000"/>
              <a:buFont typeface="Wingdings" pitchFamily="2" charset="2"/>
              <a:buChar char=""/>
            </a:pPr>
            <a:r>
              <a:rPr lang="tr-TR" sz="2200">
                <a:solidFill>
                  <a:srgbClr val="000000"/>
                </a:solidFill>
                <a:latin typeface="Verdana" pitchFamily="34" charset="0"/>
                <a:ea typeface="MS Gothic" pitchFamily="49" charset="-128"/>
              </a:rPr>
              <a:t>Ölebilir…</a:t>
            </a:r>
          </a:p>
          <a:p>
            <a:pPr lvl="1" eaLnBrk="1" fontAlgn="base" hangingPunct="1">
              <a:lnSpc>
                <a:spcPct val="80000"/>
              </a:lnSpc>
              <a:spcBef>
                <a:spcPts val="500"/>
              </a:spcBef>
              <a:spcAft>
                <a:spcPct val="0"/>
              </a:spcAft>
              <a:buClr>
                <a:srgbClr val="CC0000"/>
              </a:buClr>
              <a:buSzPct val="65000"/>
              <a:buFont typeface="Wingdings" pitchFamily="2" charset="2"/>
              <a:buChar char=""/>
            </a:pPr>
            <a:endParaRPr lang="tr-TR" sz="2200">
              <a:solidFill>
                <a:srgbClr val="000000"/>
              </a:solidFill>
              <a:latin typeface="Verdana" pitchFamily="34" charset="0"/>
              <a:ea typeface="MS Gothic" pitchFamily="49" charset="-128"/>
            </a:endParaRPr>
          </a:p>
          <a:p>
            <a:pPr lvl="1" eaLnBrk="1" fontAlgn="base" hangingPunct="1">
              <a:lnSpc>
                <a:spcPct val="90000"/>
              </a:lnSpc>
              <a:spcBef>
                <a:spcPts val="550"/>
              </a:spcBef>
              <a:spcAft>
                <a:spcPct val="0"/>
              </a:spcAft>
              <a:buClr>
                <a:srgbClr val="CC0000"/>
              </a:buClr>
              <a:buSzPct val="65000"/>
              <a:buFont typeface="Wingdings" pitchFamily="2" charset="2"/>
              <a:buChar char=""/>
            </a:pPr>
            <a:endParaRPr lang="tr-TR" sz="2200">
              <a:solidFill>
                <a:srgbClr val="000000"/>
              </a:solidFill>
              <a:latin typeface="Verdana" pitchFamily="34" charset="0"/>
              <a:ea typeface="MS Gothic" pitchFamily="49" charset="-128"/>
            </a:endParaRPr>
          </a:p>
          <a:p>
            <a:pPr eaLnBrk="1" fontAlgn="base" hangingPunct="1">
              <a:lnSpc>
                <a:spcPct val="90000"/>
              </a:lnSpc>
              <a:spcBef>
                <a:spcPts val="550"/>
              </a:spcBef>
              <a:spcAft>
                <a:spcPct val="0"/>
              </a:spcAft>
            </a:pPr>
            <a:endParaRPr lang="tr-TR" sz="2200">
              <a:solidFill>
                <a:srgbClr val="000000"/>
              </a:solidFill>
              <a:latin typeface="Verdana" pitchFamily="34" charset="0"/>
              <a:ea typeface="MS Gothic" pitchFamily="49" charset="-128"/>
            </a:endParaRPr>
          </a:p>
          <a:p>
            <a:pPr eaLnBrk="1" fontAlgn="base" hangingPunct="1">
              <a:lnSpc>
                <a:spcPct val="90000"/>
              </a:lnSpc>
              <a:spcBef>
                <a:spcPts val="550"/>
              </a:spcBef>
              <a:spcAft>
                <a:spcPct val="0"/>
              </a:spcAft>
            </a:pPr>
            <a:endParaRPr lang="tr-TR" sz="2200">
              <a:solidFill>
                <a:srgbClr val="000000"/>
              </a:solidFill>
              <a:latin typeface="Verdana" pitchFamily="34" charset="0"/>
              <a:ea typeface="MS Gothic" pitchFamily="49" charset="-128"/>
            </a:endParaRPr>
          </a:p>
        </p:txBody>
      </p:sp>
      <p:sp>
        <p:nvSpPr>
          <p:cNvPr id="6" name="Rounded Rectangle 1"/>
          <p:cNvSpPr/>
          <p:nvPr/>
        </p:nvSpPr>
        <p:spPr bwMode="auto">
          <a:xfrm>
            <a:off x="1116013" y="3933825"/>
            <a:ext cx="7038975" cy="2671763"/>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lIns="82954" tIns="41477" rIns="82954" bIns="41477"/>
          <a:lstStyle/>
          <a:p>
            <a:pPr lvl="1">
              <a:lnSpc>
                <a:spcPct val="90000"/>
              </a:lnSpc>
              <a:spcBef>
                <a:spcPts val="544"/>
              </a:spcBef>
              <a:buClr>
                <a:srgbClr val="CC0000"/>
              </a:buClr>
              <a:buSzPct val="65000"/>
              <a:buFont typeface="Wingdings" pitchFamily="2" charset="2"/>
              <a:buChar char=""/>
              <a:defRPr/>
            </a:pPr>
            <a:r>
              <a:rPr lang="tr-TR" sz="2200" dirty="0">
                <a:solidFill>
                  <a:prstClr val="white"/>
                </a:solidFill>
                <a:latin typeface="Verdana" pitchFamily="34" charset="0"/>
              </a:rPr>
              <a:t>Çocuğun istismarı, </a:t>
            </a:r>
            <a:r>
              <a:rPr lang="tr-TR" sz="2200" u="sng" dirty="0">
                <a:solidFill>
                  <a:prstClr val="white"/>
                </a:solidFill>
                <a:latin typeface="Verdana" pitchFamily="34" charset="0"/>
              </a:rPr>
              <a:t>şiddeti de artarak</a:t>
            </a:r>
            <a:r>
              <a:rPr lang="tr-TR" sz="2200" dirty="0">
                <a:solidFill>
                  <a:prstClr val="white"/>
                </a:solidFill>
                <a:latin typeface="Verdana" pitchFamily="34" charset="0"/>
              </a:rPr>
              <a:t> devam eder</a:t>
            </a:r>
          </a:p>
          <a:p>
            <a:pPr lvl="1">
              <a:lnSpc>
                <a:spcPct val="90000"/>
              </a:lnSpc>
              <a:spcBef>
                <a:spcPts val="544"/>
              </a:spcBef>
              <a:buClr>
                <a:srgbClr val="CC0000"/>
              </a:buClr>
              <a:buSzPct val="65000"/>
              <a:buFont typeface="Wingdings" pitchFamily="2" charset="2"/>
              <a:buChar char=""/>
              <a:defRPr/>
            </a:pPr>
            <a:r>
              <a:rPr lang="tr-TR" sz="2200" dirty="0">
                <a:solidFill>
                  <a:prstClr val="white"/>
                </a:solidFill>
                <a:latin typeface="Verdana" pitchFamily="34" charset="0"/>
              </a:rPr>
              <a:t>İstismarcı cezasız kalır ve yaptığının onaylandığını, hakkı olduğunu düşünmeye başlar</a:t>
            </a:r>
          </a:p>
          <a:p>
            <a:pPr lvl="1">
              <a:lnSpc>
                <a:spcPct val="90000"/>
              </a:lnSpc>
              <a:spcBef>
                <a:spcPts val="544"/>
              </a:spcBef>
              <a:buClr>
                <a:srgbClr val="CC0000"/>
              </a:buClr>
              <a:buSzPct val="65000"/>
              <a:buFont typeface="Wingdings" pitchFamily="2" charset="2"/>
              <a:buChar char=""/>
              <a:defRPr/>
            </a:pPr>
            <a:r>
              <a:rPr lang="tr-TR" sz="2200" dirty="0">
                <a:solidFill>
                  <a:prstClr val="white"/>
                </a:solidFill>
                <a:latin typeface="Verdana" pitchFamily="34" charset="0"/>
              </a:rPr>
              <a:t>Başkalarını da istismar etmeye başlayabilir (fiziksel, duygusal,cinsel)</a:t>
            </a:r>
            <a:r>
              <a:rPr lang="ar-SA" sz="2200" dirty="0">
                <a:solidFill>
                  <a:prstClr val="white"/>
                </a:solidFill>
                <a:latin typeface="Verdana" pitchFamily="34" charset="0"/>
              </a:rPr>
              <a:t>‏</a:t>
            </a:r>
            <a:endParaRPr lang="tr-TR" sz="2200" dirty="0">
              <a:solidFill>
                <a:prstClr val="white"/>
              </a:solidFill>
              <a:latin typeface="Verdana" pitchFamily="34" charset="0"/>
            </a:endParaRPr>
          </a:p>
        </p:txBody>
      </p:sp>
    </p:spTree>
    <p:extLst>
      <p:ext uri="{BB962C8B-B14F-4D97-AF65-F5344CB8AC3E}">
        <p14:creationId xmlns:p14="http://schemas.microsoft.com/office/powerpoint/2010/main" val="352319906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
          <p:cNvSpPr>
            <a:spLocks noGrp="1" noChangeArrowheads="1"/>
          </p:cNvSpPr>
          <p:nvPr>
            <p:ph type="title"/>
          </p:nvPr>
        </p:nvSpPr>
        <p:spPr>
          <a:xfrm>
            <a:off x="900113" y="620713"/>
            <a:ext cx="7531100" cy="1009650"/>
          </a:xfrm>
        </p:spPr>
        <p:txBody>
          <a:bodyPr/>
          <a:lstStyle/>
          <a:p>
            <a:pPr eaLnBrk="1" hangingPunct="1">
              <a:tabLst>
                <a:tab pos="0" algn="l"/>
                <a:tab pos="455613" algn="l"/>
                <a:tab pos="912813" algn="l"/>
                <a:tab pos="1370013" algn="l"/>
                <a:tab pos="1827213" algn="l"/>
                <a:tab pos="2284413" algn="l"/>
                <a:tab pos="2741613" algn="l"/>
                <a:tab pos="3198813" algn="l"/>
                <a:tab pos="3656013" algn="l"/>
                <a:tab pos="4111625" algn="l"/>
                <a:tab pos="4570413" algn="l"/>
                <a:tab pos="5027613" algn="l"/>
                <a:tab pos="5484813" algn="l"/>
                <a:tab pos="5942013" algn="l"/>
                <a:tab pos="6399213" algn="l"/>
                <a:tab pos="6856413" algn="l"/>
                <a:tab pos="7312025" algn="l"/>
                <a:tab pos="7770813" algn="l"/>
                <a:tab pos="8226425" algn="l"/>
                <a:tab pos="8685213" algn="l"/>
                <a:tab pos="9140825" algn="l"/>
              </a:tabLst>
            </a:pPr>
            <a:r>
              <a:rPr lang="tr-TR" sz="3000" b="1" smtClean="0">
                <a:solidFill>
                  <a:srgbClr val="C00000"/>
                </a:solidFill>
              </a:rPr>
              <a:t>Çocuğun istismar edildiğini fark ettiniz, ya da öğrendiniz...</a:t>
            </a:r>
          </a:p>
        </p:txBody>
      </p:sp>
      <p:graphicFrame>
        <p:nvGraphicFramePr>
          <p:cNvPr id="4" name="3 Diyagram"/>
          <p:cNvGraphicFramePr/>
          <p:nvPr/>
        </p:nvGraphicFramePr>
        <p:xfrm>
          <a:off x="3491880" y="3356992"/>
          <a:ext cx="2664296" cy="17871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6385162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827088" y="476250"/>
            <a:ext cx="7705725" cy="936625"/>
          </a:xfrm>
          <a:prstGeom prst="roundRect">
            <a:avLst/>
          </a:prstGeom>
          <a:solidFill>
            <a:schemeClr val="accent3">
              <a:lumMod val="50000"/>
            </a:schemeClr>
          </a:solidFill>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tr-TR" sz="2800" dirty="0">
                <a:solidFill>
                  <a:prstClr val="white"/>
                </a:solidFill>
              </a:rPr>
              <a:t>Çocukluk Çağındaki Cinsel İstismarın </a:t>
            </a:r>
          </a:p>
          <a:p>
            <a:pPr algn="ctr">
              <a:defRPr/>
            </a:pPr>
            <a:r>
              <a:rPr lang="tr-TR" sz="2800" dirty="0">
                <a:solidFill>
                  <a:prstClr val="white"/>
                </a:solidFill>
              </a:rPr>
              <a:t>Uzun Dönemdeki Etkileri</a:t>
            </a:r>
          </a:p>
        </p:txBody>
      </p:sp>
      <p:sp>
        <p:nvSpPr>
          <p:cNvPr id="4" name="Rounded Rectangle 3"/>
          <p:cNvSpPr/>
          <p:nvPr/>
        </p:nvSpPr>
        <p:spPr>
          <a:xfrm>
            <a:off x="827088" y="1557338"/>
            <a:ext cx="7705725" cy="5040312"/>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a:lnSpc>
                <a:spcPct val="150000"/>
              </a:lnSpc>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sz="2400" b="1" dirty="0" err="1">
                <a:solidFill>
                  <a:srgbClr val="9BBB59">
                    <a:lumMod val="50000"/>
                  </a:srgbClr>
                </a:solidFill>
              </a:rPr>
              <a:t>Anksiyete</a:t>
            </a:r>
            <a:endParaRPr lang="en-US" sz="2400" b="1" dirty="0">
              <a:solidFill>
                <a:srgbClr val="9BBB59">
                  <a:lumMod val="50000"/>
                </a:srgbClr>
              </a:solidFill>
            </a:endParaRPr>
          </a:p>
          <a:p>
            <a:pPr>
              <a:lnSpc>
                <a:spcPct val="150000"/>
              </a:lnSpc>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sz="2400" b="1" dirty="0" err="1">
                <a:solidFill>
                  <a:srgbClr val="9BBB59">
                    <a:lumMod val="50000"/>
                  </a:srgbClr>
                </a:solidFill>
              </a:rPr>
              <a:t>Depresyon</a:t>
            </a:r>
            <a:endParaRPr lang="tr-TR" sz="2400" b="1" dirty="0">
              <a:solidFill>
                <a:srgbClr val="9BBB59">
                  <a:lumMod val="50000"/>
                </a:srgbClr>
              </a:solidFill>
            </a:endParaRPr>
          </a:p>
          <a:p>
            <a:pPr>
              <a:lnSpc>
                <a:spcPct val="150000"/>
              </a:lnSpc>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tr-TR" sz="2400" b="1" dirty="0">
                <a:solidFill>
                  <a:srgbClr val="9BBB59">
                    <a:lumMod val="50000"/>
                  </a:srgbClr>
                </a:solidFill>
              </a:rPr>
              <a:t>Kişilik bozuklukları,</a:t>
            </a:r>
          </a:p>
          <a:p>
            <a:pPr>
              <a:lnSpc>
                <a:spcPct val="150000"/>
              </a:lnSpc>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tr-TR" sz="2400" b="1" dirty="0">
                <a:solidFill>
                  <a:srgbClr val="9BBB59">
                    <a:lumMod val="50000"/>
                  </a:srgbClr>
                </a:solidFill>
              </a:rPr>
              <a:t>İlişki sorunları</a:t>
            </a:r>
            <a:endParaRPr lang="en-US" sz="2400" b="1" dirty="0">
              <a:solidFill>
                <a:srgbClr val="9BBB59">
                  <a:lumMod val="50000"/>
                </a:srgbClr>
              </a:solidFill>
            </a:endParaRPr>
          </a:p>
          <a:p>
            <a:pPr>
              <a:lnSpc>
                <a:spcPct val="150000"/>
              </a:lnSpc>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tr-TR" sz="2400" b="1" dirty="0" err="1">
                <a:solidFill>
                  <a:srgbClr val="9BBB59">
                    <a:lumMod val="50000"/>
                  </a:srgbClr>
                </a:solidFill>
              </a:rPr>
              <a:t>Özkıyım</a:t>
            </a:r>
            <a:r>
              <a:rPr lang="tr-TR" sz="2400" b="1" dirty="0">
                <a:solidFill>
                  <a:srgbClr val="9BBB59">
                    <a:lumMod val="50000"/>
                  </a:srgbClr>
                </a:solidFill>
              </a:rPr>
              <a:t> </a:t>
            </a:r>
            <a:r>
              <a:rPr lang="en-US" sz="2400" b="1" dirty="0" err="1">
                <a:solidFill>
                  <a:srgbClr val="9BBB59">
                    <a:lumMod val="50000"/>
                  </a:srgbClr>
                </a:solidFill>
              </a:rPr>
              <a:t>girişim</a:t>
            </a:r>
            <a:r>
              <a:rPr lang="tr-TR" sz="2400" b="1" dirty="0" err="1">
                <a:solidFill>
                  <a:srgbClr val="9BBB59">
                    <a:lumMod val="50000"/>
                  </a:srgbClr>
                </a:solidFill>
              </a:rPr>
              <a:t>ler</a:t>
            </a:r>
            <a:r>
              <a:rPr lang="en-US" sz="2400" b="1" dirty="0" err="1">
                <a:solidFill>
                  <a:srgbClr val="9BBB59">
                    <a:lumMod val="50000"/>
                  </a:srgbClr>
                </a:solidFill>
              </a:rPr>
              <a:t>i</a:t>
            </a:r>
            <a:endParaRPr lang="en-US" sz="2400" b="1" dirty="0">
              <a:solidFill>
                <a:srgbClr val="9BBB59">
                  <a:lumMod val="50000"/>
                </a:srgbClr>
              </a:solidFill>
            </a:endParaRPr>
          </a:p>
          <a:p>
            <a:pPr>
              <a:lnSpc>
                <a:spcPct val="150000"/>
              </a:lnSpc>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sz="2400" b="1" dirty="0" err="1">
                <a:solidFill>
                  <a:srgbClr val="9BBB59">
                    <a:lumMod val="50000"/>
                  </a:srgbClr>
                </a:solidFill>
              </a:rPr>
              <a:t>Özgüven</a:t>
            </a:r>
            <a:r>
              <a:rPr lang="en-US" sz="2400" b="1" dirty="0">
                <a:solidFill>
                  <a:srgbClr val="9BBB59">
                    <a:lumMod val="50000"/>
                  </a:srgbClr>
                </a:solidFill>
              </a:rPr>
              <a:t> </a:t>
            </a:r>
            <a:r>
              <a:rPr lang="en-US" sz="2400" b="1" dirty="0" err="1">
                <a:solidFill>
                  <a:srgbClr val="9BBB59">
                    <a:lumMod val="50000"/>
                  </a:srgbClr>
                </a:solidFill>
              </a:rPr>
              <a:t>eksikliği</a:t>
            </a:r>
            <a:endParaRPr lang="en-US" sz="2400" b="1" dirty="0">
              <a:solidFill>
                <a:srgbClr val="9BBB59">
                  <a:lumMod val="50000"/>
                </a:srgbClr>
              </a:solidFill>
            </a:endParaRPr>
          </a:p>
          <a:p>
            <a:pPr>
              <a:lnSpc>
                <a:spcPct val="150000"/>
              </a:lnSpc>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sz="2400" b="1" dirty="0" err="1">
                <a:solidFill>
                  <a:srgbClr val="9BBB59">
                    <a:lumMod val="50000"/>
                  </a:srgbClr>
                </a:solidFill>
              </a:rPr>
              <a:t>Madde</a:t>
            </a:r>
            <a:r>
              <a:rPr lang="en-US" sz="2400" b="1" dirty="0">
                <a:solidFill>
                  <a:srgbClr val="9BBB59">
                    <a:lumMod val="50000"/>
                  </a:srgbClr>
                </a:solidFill>
              </a:rPr>
              <a:t> </a:t>
            </a:r>
            <a:r>
              <a:rPr lang="en-US" sz="2400" b="1" dirty="0" err="1">
                <a:solidFill>
                  <a:srgbClr val="9BBB59">
                    <a:lumMod val="50000"/>
                  </a:srgbClr>
                </a:solidFill>
              </a:rPr>
              <a:t>bağımlılığı</a:t>
            </a:r>
            <a:endParaRPr lang="en-US" sz="2400" b="1" dirty="0">
              <a:solidFill>
                <a:srgbClr val="9BBB59">
                  <a:lumMod val="50000"/>
                </a:srgbClr>
              </a:solidFill>
            </a:endParaRPr>
          </a:p>
          <a:p>
            <a:pPr>
              <a:lnSpc>
                <a:spcPct val="150000"/>
              </a:lnSpc>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sz="2400" b="1" dirty="0" err="1">
                <a:solidFill>
                  <a:srgbClr val="9BBB59">
                    <a:lumMod val="50000"/>
                  </a:srgbClr>
                </a:solidFill>
              </a:rPr>
              <a:t>Güven</a:t>
            </a:r>
            <a:r>
              <a:rPr lang="en-US" sz="2400" b="1" dirty="0">
                <a:solidFill>
                  <a:srgbClr val="9BBB59">
                    <a:lumMod val="50000"/>
                  </a:srgbClr>
                </a:solidFill>
              </a:rPr>
              <a:t> </a:t>
            </a:r>
            <a:r>
              <a:rPr lang="en-US" sz="2400" b="1" dirty="0" err="1">
                <a:solidFill>
                  <a:srgbClr val="9BBB59">
                    <a:lumMod val="50000"/>
                  </a:srgbClr>
                </a:solidFill>
              </a:rPr>
              <a:t>ve</a:t>
            </a:r>
            <a:r>
              <a:rPr lang="en-US" sz="2400" b="1" dirty="0">
                <a:solidFill>
                  <a:srgbClr val="9BBB59">
                    <a:lumMod val="50000"/>
                  </a:srgbClr>
                </a:solidFill>
              </a:rPr>
              <a:t> </a:t>
            </a:r>
            <a:r>
              <a:rPr lang="en-US" sz="2400" b="1" dirty="0" err="1">
                <a:solidFill>
                  <a:srgbClr val="9BBB59">
                    <a:lumMod val="50000"/>
                  </a:srgbClr>
                </a:solidFill>
              </a:rPr>
              <a:t>özel</a:t>
            </a:r>
            <a:r>
              <a:rPr lang="en-US" sz="2400" b="1" dirty="0">
                <a:solidFill>
                  <a:srgbClr val="9BBB59">
                    <a:lumMod val="50000"/>
                  </a:srgbClr>
                </a:solidFill>
              </a:rPr>
              <a:t> </a:t>
            </a:r>
            <a:r>
              <a:rPr lang="en-US" sz="2400" b="1" dirty="0" err="1">
                <a:solidFill>
                  <a:srgbClr val="9BBB59">
                    <a:lumMod val="50000"/>
                  </a:srgbClr>
                </a:solidFill>
              </a:rPr>
              <a:t>yaşamla</a:t>
            </a:r>
            <a:r>
              <a:rPr lang="en-US" sz="2400" b="1" dirty="0">
                <a:solidFill>
                  <a:srgbClr val="9BBB59">
                    <a:lumMod val="50000"/>
                  </a:srgbClr>
                </a:solidFill>
              </a:rPr>
              <a:t> </a:t>
            </a:r>
            <a:r>
              <a:rPr lang="en-US" sz="2400" b="1" dirty="0" err="1">
                <a:solidFill>
                  <a:srgbClr val="9BBB59">
                    <a:lumMod val="50000"/>
                  </a:srgbClr>
                </a:solidFill>
              </a:rPr>
              <a:t>ilgili</a:t>
            </a:r>
            <a:r>
              <a:rPr lang="en-US" sz="2400" b="1" dirty="0">
                <a:solidFill>
                  <a:srgbClr val="9BBB59">
                    <a:lumMod val="50000"/>
                  </a:srgbClr>
                </a:solidFill>
              </a:rPr>
              <a:t> </a:t>
            </a:r>
            <a:r>
              <a:rPr lang="en-US" sz="2400" b="1" dirty="0" err="1">
                <a:solidFill>
                  <a:srgbClr val="9BBB59">
                    <a:lumMod val="50000"/>
                  </a:srgbClr>
                </a:solidFill>
              </a:rPr>
              <a:t>sorunlar</a:t>
            </a:r>
            <a:endParaRPr lang="tr-TR" sz="2400" b="1" dirty="0">
              <a:solidFill>
                <a:srgbClr val="9BBB59">
                  <a:lumMod val="50000"/>
                </a:srgbClr>
              </a:solidFill>
            </a:endParaRPr>
          </a:p>
          <a:p>
            <a:pPr>
              <a:lnSpc>
                <a:spcPct val="150000"/>
              </a:lnSpc>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tr-TR" sz="2400" b="1" dirty="0">
                <a:solidFill>
                  <a:srgbClr val="9BBB59">
                    <a:lumMod val="50000"/>
                  </a:srgbClr>
                </a:solidFill>
              </a:rPr>
              <a:t>Suça karışma sıklığında artış</a:t>
            </a:r>
            <a:endParaRPr lang="en-US" sz="2400" b="1" dirty="0">
              <a:solidFill>
                <a:srgbClr val="9BBB59">
                  <a:lumMod val="50000"/>
                </a:srgbClr>
              </a:solidFill>
            </a:endParaRPr>
          </a:p>
        </p:txBody>
      </p:sp>
    </p:spTree>
    <p:extLst>
      <p:ext uri="{BB962C8B-B14F-4D97-AF65-F5344CB8AC3E}">
        <p14:creationId xmlns:p14="http://schemas.microsoft.com/office/powerpoint/2010/main" val="903910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827088" y="476250"/>
            <a:ext cx="7705725" cy="936625"/>
          </a:xfrm>
          <a:prstGeom prst="roundRect">
            <a:avLst/>
          </a:prstGeom>
          <a:solidFill>
            <a:schemeClr val="accent3">
              <a:lumMod val="50000"/>
            </a:schemeClr>
          </a:solidFill>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tr-TR" sz="2800" dirty="0">
                <a:solidFill>
                  <a:prstClr val="white"/>
                </a:solidFill>
              </a:rPr>
              <a:t>Çocukluk Çağındaki Cinsel İstismarın </a:t>
            </a:r>
          </a:p>
          <a:p>
            <a:pPr algn="ctr">
              <a:defRPr/>
            </a:pPr>
            <a:r>
              <a:rPr lang="tr-TR" sz="2800" dirty="0">
                <a:solidFill>
                  <a:prstClr val="white"/>
                </a:solidFill>
              </a:rPr>
              <a:t>Uzun Dönemdeki Etkileri</a:t>
            </a:r>
          </a:p>
        </p:txBody>
      </p:sp>
      <p:sp>
        <p:nvSpPr>
          <p:cNvPr id="4" name="Rounded Rectangle 3"/>
          <p:cNvSpPr/>
          <p:nvPr/>
        </p:nvSpPr>
        <p:spPr>
          <a:xfrm>
            <a:off x="827088" y="2000250"/>
            <a:ext cx="7705725" cy="4597400"/>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a:spcBef>
                <a:spcPts val="60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sz="2800" dirty="0" err="1">
                <a:solidFill>
                  <a:srgbClr val="9BBB59">
                    <a:lumMod val="50000"/>
                  </a:srgbClr>
                </a:solidFill>
              </a:rPr>
              <a:t>Olumsuz</a:t>
            </a:r>
            <a:r>
              <a:rPr lang="en-US" sz="2800" dirty="0">
                <a:solidFill>
                  <a:srgbClr val="9BBB59">
                    <a:lumMod val="50000"/>
                  </a:srgbClr>
                </a:solidFill>
              </a:rPr>
              <a:t> </a:t>
            </a:r>
            <a:r>
              <a:rPr lang="en-US" sz="2800" dirty="0" err="1">
                <a:solidFill>
                  <a:srgbClr val="9BBB59">
                    <a:lumMod val="50000"/>
                  </a:srgbClr>
                </a:solidFill>
              </a:rPr>
              <a:t>duygusal</a:t>
            </a:r>
            <a:r>
              <a:rPr lang="en-US" sz="2800" dirty="0">
                <a:solidFill>
                  <a:srgbClr val="9BBB59">
                    <a:lumMod val="50000"/>
                  </a:srgbClr>
                </a:solidFill>
              </a:rPr>
              <a:t> </a:t>
            </a:r>
            <a:r>
              <a:rPr lang="en-US" sz="2800" dirty="0" err="1">
                <a:solidFill>
                  <a:srgbClr val="9BBB59">
                    <a:lumMod val="50000"/>
                  </a:srgbClr>
                </a:solidFill>
              </a:rPr>
              <a:t>yaşamlar</a:t>
            </a:r>
            <a:r>
              <a:rPr lang="en-US" sz="2800" dirty="0">
                <a:solidFill>
                  <a:srgbClr val="9BBB59">
                    <a:lumMod val="50000"/>
                  </a:srgbClr>
                </a:solidFill>
              </a:rPr>
              <a:t> </a:t>
            </a:r>
            <a:r>
              <a:rPr lang="en-US" sz="2800" dirty="0" err="1">
                <a:solidFill>
                  <a:srgbClr val="9BBB59">
                    <a:lumMod val="50000"/>
                  </a:srgbClr>
                </a:solidFill>
              </a:rPr>
              <a:t>ve</a:t>
            </a:r>
            <a:r>
              <a:rPr lang="en-US" sz="2800" dirty="0">
                <a:solidFill>
                  <a:srgbClr val="9BBB59">
                    <a:lumMod val="50000"/>
                  </a:srgbClr>
                </a:solidFill>
              </a:rPr>
              <a:t> </a:t>
            </a:r>
            <a:r>
              <a:rPr lang="en-US" sz="2800" dirty="0" err="1">
                <a:solidFill>
                  <a:srgbClr val="9BBB59">
                    <a:lumMod val="50000"/>
                  </a:srgbClr>
                </a:solidFill>
              </a:rPr>
              <a:t>anılar</a:t>
            </a:r>
            <a:endParaRPr lang="en-US" sz="2800" dirty="0">
              <a:solidFill>
                <a:srgbClr val="9BBB59">
                  <a:lumMod val="50000"/>
                </a:srgbClr>
              </a:solidFill>
            </a:endParaRPr>
          </a:p>
          <a:p>
            <a:pPr>
              <a:spcBef>
                <a:spcPts val="60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sz="2800" dirty="0" err="1">
                <a:solidFill>
                  <a:srgbClr val="9BBB59">
                    <a:lumMod val="50000"/>
                  </a:srgbClr>
                </a:solidFill>
              </a:rPr>
              <a:t>Cinsel</a:t>
            </a:r>
            <a:r>
              <a:rPr lang="en-US" sz="2800" dirty="0">
                <a:solidFill>
                  <a:srgbClr val="9BBB59">
                    <a:lumMod val="50000"/>
                  </a:srgbClr>
                </a:solidFill>
              </a:rPr>
              <a:t> </a:t>
            </a:r>
            <a:r>
              <a:rPr lang="en-US" sz="2800" dirty="0" err="1">
                <a:solidFill>
                  <a:srgbClr val="9BBB59">
                    <a:lumMod val="50000"/>
                  </a:srgbClr>
                </a:solidFill>
              </a:rPr>
              <a:t>disfonksiyon</a:t>
            </a:r>
            <a:r>
              <a:rPr lang="en-US" sz="2800" dirty="0">
                <a:solidFill>
                  <a:srgbClr val="9BBB59">
                    <a:lumMod val="50000"/>
                  </a:srgbClr>
                </a:solidFill>
              </a:rPr>
              <a:t> (</a:t>
            </a:r>
            <a:r>
              <a:rPr lang="en-US" sz="2800" dirty="0" err="1">
                <a:solidFill>
                  <a:srgbClr val="9BBB59">
                    <a:lumMod val="50000"/>
                  </a:srgbClr>
                </a:solidFill>
              </a:rPr>
              <a:t>Korku</a:t>
            </a:r>
            <a:r>
              <a:rPr lang="en-US" sz="2800" dirty="0">
                <a:solidFill>
                  <a:srgbClr val="9BBB59">
                    <a:lumMod val="50000"/>
                  </a:srgbClr>
                </a:solidFill>
              </a:rPr>
              <a:t> </a:t>
            </a:r>
            <a:r>
              <a:rPr lang="en-US" sz="2800" dirty="0" err="1">
                <a:solidFill>
                  <a:srgbClr val="9BBB59">
                    <a:lumMod val="50000"/>
                  </a:srgbClr>
                </a:solidFill>
              </a:rPr>
              <a:t>ve</a:t>
            </a:r>
            <a:r>
              <a:rPr lang="en-US" sz="2800" dirty="0">
                <a:solidFill>
                  <a:srgbClr val="9BBB59">
                    <a:lumMod val="50000"/>
                  </a:srgbClr>
                </a:solidFill>
              </a:rPr>
              <a:t> </a:t>
            </a:r>
            <a:r>
              <a:rPr lang="en-US" sz="2800" dirty="0" err="1">
                <a:solidFill>
                  <a:srgbClr val="9BBB59">
                    <a:lumMod val="50000"/>
                  </a:srgbClr>
                </a:solidFill>
              </a:rPr>
              <a:t>uzaklaşma</a:t>
            </a:r>
            <a:r>
              <a:rPr lang="en-US" sz="2800" dirty="0">
                <a:solidFill>
                  <a:srgbClr val="9BBB59">
                    <a:lumMod val="50000"/>
                  </a:srgbClr>
                </a:solidFill>
              </a:rPr>
              <a:t>)</a:t>
            </a:r>
            <a:endParaRPr lang="tr-TR" sz="2800" dirty="0">
              <a:solidFill>
                <a:srgbClr val="9BBB59">
                  <a:lumMod val="50000"/>
                </a:srgbClr>
              </a:solidFill>
            </a:endParaRPr>
          </a:p>
          <a:p>
            <a:pPr>
              <a:spcBef>
                <a:spcPts val="60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tr-TR" sz="2800" dirty="0">
                <a:solidFill>
                  <a:srgbClr val="9BBB59">
                    <a:lumMod val="50000"/>
                  </a:srgbClr>
                </a:solidFill>
              </a:rPr>
              <a:t>İlişkiye girme ve sağlıklı bir ilişki sürdürebilme güçlüğü,</a:t>
            </a:r>
          </a:p>
          <a:p>
            <a:pPr>
              <a:spcBef>
                <a:spcPts val="60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tr-TR" sz="2800" dirty="0">
                <a:solidFill>
                  <a:srgbClr val="9BBB59">
                    <a:lumMod val="50000"/>
                  </a:srgbClr>
                </a:solidFill>
                <a:cs typeface="Arial" charset="0"/>
              </a:rPr>
              <a:t>Rastgele ve kontrolsüz cinsel ilişki,</a:t>
            </a:r>
          </a:p>
          <a:p>
            <a:pPr>
              <a:spcBef>
                <a:spcPts val="600"/>
              </a:spcBef>
              <a:buFont typeface="Arial"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sz="2800" dirty="0" err="1">
                <a:solidFill>
                  <a:srgbClr val="9BBB59">
                    <a:lumMod val="50000"/>
                  </a:srgbClr>
                </a:solidFill>
              </a:rPr>
              <a:t>Cinselliğini</a:t>
            </a:r>
            <a:r>
              <a:rPr lang="en-US" sz="2800" dirty="0">
                <a:solidFill>
                  <a:srgbClr val="9BBB59">
                    <a:lumMod val="50000"/>
                  </a:srgbClr>
                </a:solidFill>
              </a:rPr>
              <a:t> </a:t>
            </a:r>
            <a:r>
              <a:rPr lang="en-US" sz="2800" dirty="0" err="1">
                <a:solidFill>
                  <a:srgbClr val="9BBB59">
                    <a:lumMod val="50000"/>
                  </a:srgbClr>
                </a:solidFill>
              </a:rPr>
              <a:t>sevgi</a:t>
            </a:r>
            <a:r>
              <a:rPr lang="en-US" sz="2800" dirty="0">
                <a:solidFill>
                  <a:srgbClr val="9BBB59">
                    <a:lumMod val="50000"/>
                  </a:srgbClr>
                </a:solidFill>
              </a:rPr>
              <a:t> </a:t>
            </a:r>
            <a:r>
              <a:rPr lang="en-US" sz="2800" dirty="0" err="1">
                <a:solidFill>
                  <a:srgbClr val="9BBB59">
                    <a:lumMod val="50000"/>
                  </a:srgbClr>
                </a:solidFill>
              </a:rPr>
              <a:t>elde</a:t>
            </a:r>
            <a:r>
              <a:rPr lang="en-US" sz="2800" dirty="0">
                <a:solidFill>
                  <a:srgbClr val="9BBB59">
                    <a:lumMod val="50000"/>
                  </a:srgbClr>
                </a:solidFill>
              </a:rPr>
              <a:t> </a:t>
            </a:r>
            <a:r>
              <a:rPr lang="en-US" sz="2800" dirty="0" err="1">
                <a:solidFill>
                  <a:srgbClr val="9BBB59">
                    <a:lumMod val="50000"/>
                  </a:srgbClr>
                </a:solidFill>
              </a:rPr>
              <a:t>etmek</a:t>
            </a:r>
            <a:r>
              <a:rPr lang="en-US" sz="2800" dirty="0">
                <a:solidFill>
                  <a:srgbClr val="9BBB59">
                    <a:lumMod val="50000"/>
                  </a:srgbClr>
                </a:solidFill>
              </a:rPr>
              <a:t>, </a:t>
            </a:r>
            <a:r>
              <a:rPr lang="en-US" sz="2800" dirty="0" err="1">
                <a:solidFill>
                  <a:srgbClr val="9BBB59">
                    <a:lumMod val="50000"/>
                  </a:srgbClr>
                </a:solidFill>
              </a:rPr>
              <a:t>insanları</a:t>
            </a:r>
            <a:r>
              <a:rPr lang="en-US" sz="2800" dirty="0">
                <a:solidFill>
                  <a:srgbClr val="9BBB59">
                    <a:lumMod val="50000"/>
                  </a:srgbClr>
                </a:solidFill>
              </a:rPr>
              <a:t> </a:t>
            </a:r>
            <a:r>
              <a:rPr lang="en-US" sz="2800" dirty="0" err="1">
                <a:solidFill>
                  <a:srgbClr val="9BBB59">
                    <a:lumMod val="50000"/>
                  </a:srgbClr>
                </a:solidFill>
              </a:rPr>
              <a:t>manip</a:t>
            </a:r>
            <a:r>
              <a:rPr lang="tr-TR" sz="2800" dirty="0">
                <a:solidFill>
                  <a:srgbClr val="9BBB59">
                    <a:lumMod val="50000"/>
                  </a:srgbClr>
                </a:solidFill>
              </a:rPr>
              <a:t>ü</a:t>
            </a:r>
            <a:r>
              <a:rPr lang="en-US" sz="2800" dirty="0">
                <a:solidFill>
                  <a:srgbClr val="9BBB59">
                    <a:lumMod val="50000"/>
                  </a:srgbClr>
                </a:solidFill>
              </a:rPr>
              <a:t>le </a:t>
            </a:r>
            <a:r>
              <a:rPr lang="en-US" sz="2800" dirty="0" err="1">
                <a:solidFill>
                  <a:srgbClr val="9BBB59">
                    <a:lumMod val="50000"/>
                  </a:srgbClr>
                </a:solidFill>
              </a:rPr>
              <a:t>etmek</a:t>
            </a:r>
            <a:r>
              <a:rPr lang="en-US" sz="2800" dirty="0">
                <a:solidFill>
                  <a:srgbClr val="9BBB59">
                    <a:lumMod val="50000"/>
                  </a:srgbClr>
                </a:solidFill>
              </a:rPr>
              <a:t> </a:t>
            </a:r>
            <a:r>
              <a:rPr lang="en-US" sz="2800" dirty="0" err="1">
                <a:solidFill>
                  <a:srgbClr val="9BBB59">
                    <a:lumMod val="50000"/>
                  </a:srgbClr>
                </a:solidFill>
              </a:rPr>
              <a:t>ve</a:t>
            </a:r>
            <a:r>
              <a:rPr lang="en-US" sz="2800" dirty="0">
                <a:solidFill>
                  <a:srgbClr val="9BBB59">
                    <a:lumMod val="50000"/>
                  </a:srgbClr>
                </a:solidFill>
              </a:rPr>
              <a:t> </a:t>
            </a:r>
            <a:r>
              <a:rPr lang="en-US" sz="2800" dirty="0" err="1">
                <a:solidFill>
                  <a:srgbClr val="9BBB59">
                    <a:lumMod val="50000"/>
                  </a:srgbClr>
                </a:solidFill>
              </a:rPr>
              <a:t>kimi</a:t>
            </a:r>
            <a:r>
              <a:rPr lang="en-US" sz="2800" dirty="0">
                <a:solidFill>
                  <a:srgbClr val="9BBB59">
                    <a:lumMod val="50000"/>
                  </a:srgbClr>
                </a:solidFill>
              </a:rPr>
              <a:t> </a:t>
            </a:r>
            <a:r>
              <a:rPr lang="en-US" sz="2800" dirty="0" err="1">
                <a:solidFill>
                  <a:srgbClr val="9BBB59">
                    <a:lumMod val="50000"/>
                  </a:srgbClr>
                </a:solidFill>
              </a:rPr>
              <a:t>zaman</a:t>
            </a:r>
            <a:r>
              <a:rPr lang="en-US" sz="2800" dirty="0">
                <a:solidFill>
                  <a:srgbClr val="9BBB59">
                    <a:lumMod val="50000"/>
                  </a:srgbClr>
                </a:solidFill>
              </a:rPr>
              <a:t> </a:t>
            </a:r>
            <a:r>
              <a:rPr lang="en-US" sz="2800" dirty="0" err="1">
                <a:solidFill>
                  <a:srgbClr val="9BBB59">
                    <a:lumMod val="50000"/>
                  </a:srgbClr>
                </a:solidFill>
              </a:rPr>
              <a:t>yaşamını</a:t>
            </a:r>
            <a:r>
              <a:rPr lang="en-US" sz="2800" dirty="0">
                <a:solidFill>
                  <a:srgbClr val="9BBB59">
                    <a:lumMod val="50000"/>
                  </a:srgbClr>
                </a:solidFill>
              </a:rPr>
              <a:t> </a:t>
            </a:r>
            <a:r>
              <a:rPr lang="en-US" sz="2800" dirty="0" err="1">
                <a:solidFill>
                  <a:srgbClr val="9BBB59">
                    <a:lumMod val="50000"/>
                  </a:srgbClr>
                </a:solidFill>
              </a:rPr>
              <a:t>idame</a:t>
            </a:r>
            <a:r>
              <a:rPr lang="en-US" sz="2800" dirty="0">
                <a:solidFill>
                  <a:srgbClr val="9BBB59">
                    <a:lumMod val="50000"/>
                  </a:srgbClr>
                </a:solidFill>
              </a:rPr>
              <a:t> </a:t>
            </a:r>
            <a:r>
              <a:rPr lang="en-US" sz="2800" dirty="0" err="1">
                <a:solidFill>
                  <a:srgbClr val="9BBB59">
                    <a:lumMod val="50000"/>
                  </a:srgbClr>
                </a:solidFill>
              </a:rPr>
              <a:t>ettirmek</a:t>
            </a:r>
            <a:r>
              <a:rPr lang="en-US" sz="2800" dirty="0">
                <a:solidFill>
                  <a:srgbClr val="9BBB59">
                    <a:lumMod val="50000"/>
                  </a:srgbClr>
                </a:solidFill>
              </a:rPr>
              <a:t> </a:t>
            </a:r>
            <a:r>
              <a:rPr lang="en-US" sz="2800" dirty="0" err="1">
                <a:solidFill>
                  <a:srgbClr val="9BBB59">
                    <a:lumMod val="50000"/>
                  </a:srgbClr>
                </a:solidFill>
              </a:rPr>
              <a:t>için</a:t>
            </a:r>
            <a:r>
              <a:rPr lang="en-US" sz="2800" dirty="0">
                <a:solidFill>
                  <a:srgbClr val="9BBB59">
                    <a:lumMod val="50000"/>
                  </a:srgbClr>
                </a:solidFill>
              </a:rPr>
              <a:t> </a:t>
            </a:r>
            <a:r>
              <a:rPr lang="en-US" sz="2800" dirty="0" err="1">
                <a:solidFill>
                  <a:srgbClr val="9BBB59">
                    <a:lumMod val="50000"/>
                  </a:srgbClr>
                </a:solidFill>
              </a:rPr>
              <a:t>kullanma</a:t>
            </a:r>
            <a:r>
              <a:rPr lang="tr-TR" sz="2800" dirty="0">
                <a:solidFill>
                  <a:srgbClr val="9BBB59">
                    <a:lumMod val="50000"/>
                  </a:srgbClr>
                </a:solidFill>
              </a:rPr>
              <a:t> davranışı,</a:t>
            </a:r>
            <a:endParaRPr lang="tr-TR" sz="2800" dirty="0">
              <a:solidFill>
                <a:srgbClr val="9BBB59">
                  <a:lumMod val="50000"/>
                </a:srgbClr>
              </a:solidFill>
              <a:cs typeface="Arial" charset="0"/>
            </a:endParaRPr>
          </a:p>
        </p:txBody>
      </p:sp>
    </p:spTree>
    <p:extLst>
      <p:ext uri="{BB962C8B-B14F-4D97-AF65-F5344CB8AC3E}">
        <p14:creationId xmlns:p14="http://schemas.microsoft.com/office/powerpoint/2010/main" val="3433421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2 İçerik Yer Tutucusu"/>
          <p:cNvSpPr>
            <a:spLocks noGrp="1"/>
          </p:cNvSpPr>
          <p:nvPr>
            <p:ph idx="1"/>
          </p:nvPr>
        </p:nvSpPr>
        <p:spPr/>
        <p:txBody>
          <a:bodyPr/>
          <a:lstStyle/>
          <a:p>
            <a:pPr>
              <a:lnSpc>
                <a:spcPct val="120000"/>
              </a:lnSpc>
              <a:buFont typeface="Arial" charset="0"/>
              <a:buNone/>
            </a:pPr>
            <a:endParaRPr lang="tr-TR" smtClean="0"/>
          </a:p>
          <a:p>
            <a:endParaRPr lang="tr-TR" smtClean="0"/>
          </a:p>
        </p:txBody>
      </p:sp>
      <p:sp>
        <p:nvSpPr>
          <p:cNvPr id="4" name="3 Yuvarlatılmış Dikdörtgen"/>
          <p:cNvSpPr/>
          <p:nvPr/>
        </p:nvSpPr>
        <p:spPr>
          <a:xfrm>
            <a:off x="467543" y="357188"/>
            <a:ext cx="8319269" cy="1000125"/>
          </a:xfrm>
          <a:prstGeom prst="roundRect">
            <a:avLst/>
          </a:prstGeom>
        </p:spPr>
        <p:style>
          <a:lnRef idx="1">
            <a:schemeClr val="accent5"/>
          </a:lnRef>
          <a:fillRef idx="3">
            <a:schemeClr val="accent5"/>
          </a:fillRef>
          <a:effectRef idx="2">
            <a:schemeClr val="accent5"/>
          </a:effectRef>
          <a:fontRef idx="minor">
            <a:schemeClr val="lt1"/>
          </a:fontRef>
        </p:style>
        <p:txBody>
          <a:bodyPr anchor="ctr"/>
          <a:lstStyle/>
          <a:p>
            <a:pPr algn="ctr" fontAlgn="base">
              <a:spcBef>
                <a:spcPct val="0"/>
              </a:spcBef>
              <a:spcAft>
                <a:spcPct val="0"/>
              </a:spcAft>
              <a:defRPr/>
            </a:pPr>
            <a:r>
              <a:rPr lang="tr-TR" sz="3200" dirty="0">
                <a:ln w="18415" cmpd="sng">
                  <a:solidFill>
                    <a:srgbClr val="FFFFFF"/>
                  </a:solidFill>
                  <a:prstDash val="solid"/>
                </a:ln>
                <a:solidFill>
                  <a:srgbClr val="FFFFFF"/>
                </a:solidFill>
                <a:effectLst>
                  <a:outerShdw blurRad="63500" dir="3600000" algn="tl" rotWithShape="0">
                    <a:srgbClr val="000000">
                      <a:alpha val="70000"/>
                    </a:srgbClr>
                  </a:outerShdw>
                </a:effectLst>
              </a:rPr>
              <a:t>Yasal Mevzuat</a:t>
            </a:r>
          </a:p>
          <a:p>
            <a:pPr algn="ctr" fontAlgn="base">
              <a:spcBef>
                <a:spcPct val="0"/>
              </a:spcBef>
              <a:spcAft>
                <a:spcPct val="0"/>
              </a:spcAft>
              <a:defRPr/>
            </a:pPr>
            <a:r>
              <a:rPr lang="tr-TR"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rPr>
              <a:t>5237 sayılı Türk Ceza Kanunu</a:t>
            </a:r>
            <a:endParaRPr lang="tr-TR" sz="32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5 Yuvarlatılmış Dikdörtgen"/>
          <p:cNvSpPr/>
          <p:nvPr/>
        </p:nvSpPr>
        <p:spPr>
          <a:xfrm>
            <a:off x="428625" y="1571624"/>
            <a:ext cx="8358188" cy="5097736"/>
          </a:xfrm>
          <a:prstGeom prst="roundRect">
            <a:avLst>
              <a:gd name="adj" fmla="val 3072"/>
            </a:avLst>
          </a:prstGeom>
        </p:spPr>
        <p:style>
          <a:lnRef idx="1">
            <a:schemeClr val="accent5"/>
          </a:lnRef>
          <a:fillRef idx="2">
            <a:schemeClr val="accent5"/>
          </a:fillRef>
          <a:effectRef idx="1">
            <a:schemeClr val="accent5"/>
          </a:effectRef>
          <a:fontRef idx="minor">
            <a:schemeClr val="dk1"/>
          </a:fontRef>
        </p:style>
        <p:txBody>
          <a:bodyPr anchor="ctr"/>
          <a:lstStyle/>
          <a:p>
            <a:pPr fontAlgn="base">
              <a:lnSpc>
                <a:spcPct val="80000"/>
              </a:lnSpc>
              <a:spcBef>
                <a:spcPct val="0"/>
              </a:spcBef>
              <a:spcAft>
                <a:spcPct val="0"/>
              </a:spcAft>
              <a:buFont typeface="Arial" pitchFamily="34" charset="0"/>
              <a:buChar char="•"/>
              <a:defRPr/>
            </a:pPr>
            <a:endParaRPr lang="tr-TR" b="1" dirty="0">
              <a:solidFill>
                <a:prstClr val="black"/>
              </a:solidFill>
            </a:endParaRPr>
          </a:p>
          <a:p>
            <a:pPr fontAlgn="base">
              <a:lnSpc>
                <a:spcPct val="80000"/>
              </a:lnSpc>
              <a:spcBef>
                <a:spcPct val="0"/>
              </a:spcBef>
              <a:spcAft>
                <a:spcPct val="0"/>
              </a:spcAft>
              <a:buFont typeface="Arial" pitchFamily="34" charset="0"/>
              <a:buChar char="•"/>
              <a:defRPr/>
            </a:pPr>
            <a:endParaRPr lang="tr-TR" b="1" dirty="0">
              <a:solidFill>
                <a:prstClr val="black"/>
              </a:solidFill>
            </a:endParaRPr>
          </a:p>
          <a:p>
            <a:pPr fontAlgn="base">
              <a:lnSpc>
                <a:spcPct val="80000"/>
              </a:lnSpc>
              <a:spcBef>
                <a:spcPct val="0"/>
              </a:spcBef>
              <a:spcAft>
                <a:spcPct val="0"/>
              </a:spcAft>
              <a:defRPr/>
            </a:pPr>
            <a:r>
              <a:rPr lang="tr-TR" sz="2400" b="1" dirty="0">
                <a:solidFill>
                  <a:prstClr val="black"/>
                </a:solidFill>
              </a:rPr>
              <a:t>ÇOCUKLARIN CİNSEL İSTİSMARI</a:t>
            </a:r>
            <a:r>
              <a:rPr lang="tr-TR" sz="2400" dirty="0">
                <a:solidFill>
                  <a:prstClr val="black"/>
                </a:solidFill>
              </a:rPr>
              <a:t>  (Madde 103)</a:t>
            </a:r>
          </a:p>
          <a:p>
            <a:pPr fontAlgn="base">
              <a:spcBef>
                <a:spcPct val="0"/>
              </a:spcBef>
              <a:spcAft>
                <a:spcPct val="0"/>
              </a:spcAft>
              <a:defRPr/>
            </a:pPr>
            <a:r>
              <a:rPr lang="tr-TR" sz="2800" dirty="0">
                <a:solidFill>
                  <a:prstClr val="black"/>
                </a:solidFill>
              </a:rPr>
              <a:t>(</a:t>
            </a:r>
            <a:r>
              <a:rPr lang="tr-TR" sz="2000" dirty="0">
                <a:solidFill>
                  <a:prstClr val="black"/>
                </a:solidFill>
              </a:rPr>
              <a:t>1) Çocuğu cinsel yönden istismar eden kişi, 8 yıldan 15 yıla kadar hapis cezası ile cezalandırılır. Cinsel istismar deyiminden;</a:t>
            </a:r>
          </a:p>
          <a:p>
            <a:pPr fontAlgn="base">
              <a:spcBef>
                <a:spcPct val="0"/>
              </a:spcBef>
              <a:spcAft>
                <a:spcPct val="0"/>
              </a:spcAft>
              <a:defRPr/>
            </a:pPr>
            <a:endParaRPr lang="tr-TR" sz="2000" dirty="0">
              <a:solidFill>
                <a:prstClr val="black"/>
              </a:solidFill>
            </a:endParaRPr>
          </a:p>
          <a:p>
            <a:pPr fontAlgn="base">
              <a:spcBef>
                <a:spcPct val="0"/>
              </a:spcBef>
              <a:spcAft>
                <a:spcPct val="0"/>
              </a:spcAft>
              <a:defRPr/>
            </a:pPr>
            <a:r>
              <a:rPr lang="tr-TR" sz="2000" dirty="0">
                <a:solidFill>
                  <a:prstClr val="black"/>
                </a:solidFill>
              </a:rPr>
              <a:t>a) </a:t>
            </a:r>
            <a:r>
              <a:rPr lang="tr-TR" sz="2000" b="1" dirty="0">
                <a:solidFill>
                  <a:prstClr val="black"/>
                </a:solidFill>
              </a:rPr>
              <a:t>Onbeş yaşını tamamlamamış </a:t>
            </a:r>
            <a:r>
              <a:rPr lang="tr-TR" sz="2000" dirty="0">
                <a:solidFill>
                  <a:prstClr val="black"/>
                </a:solidFill>
              </a:rPr>
              <a:t>veya tamamlamış olmakla birlikte fiilin hukukî anlam ve sonuçlarını algılama yeteneği gelişmemiş olan çocuklara karşı gerçekleştirilen </a:t>
            </a:r>
            <a:r>
              <a:rPr lang="tr-TR" sz="2000" b="1" dirty="0">
                <a:solidFill>
                  <a:prstClr val="black"/>
                </a:solidFill>
              </a:rPr>
              <a:t>her türlü cinsel davranış,</a:t>
            </a:r>
          </a:p>
          <a:p>
            <a:pPr fontAlgn="base">
              <a:spcBef>
                <a:spcPct val="0"/>
              </a:spcBef>
              <a:spcAft>
                <a:spcPct val="0"/>
              </a:spcAft>
              <a:defRPr/>
            </a:pPr>
            <a:endParaRPr lang="tr-TR" sz="2000" dirty="0">
              <a:solidFill>
                <a:prstClr val="black"/>
              </a:solidFill>
            </a:endParaRPr>
          </a:p>
          <a:p>
            <a:pPr fontAlgn="base">
              <a:spcBef>
                <a:spcPct val="0"/>
              </a:spcBef>
              <a:spcAft>
                <a:spcPct val="0"/>
              </a:spcAft>
              <a:defRPr/>
            </a:pPr>
            <a:r>
              <a:rPr lang="tr-TR" sz="2000" dirty="0">
                <a:solidFill>
                  <a:prstClr val="black"/>
                </a:solidFill>
              </a:rPr>
              <a:t>b) Diğer çocuklara karşı sadece cebir, tehdit, hile veya iradeyi etkileyen başka bir nedene dayalı olarak gerçekleştirilen cinsel davranışlar,</a:t>
            </a:r>
          </a:p>
          <a:p>
            <a:pPr fontAlgn="base">
              <a:spcBef>
                <a:spcPct val="0"/>
              </a:spcBef>
              <a:spcAft>
                <a:spcPct val="0"/>
              </a:spcAft>
              <a:defRPr/>
            </a:pPr>
            <a:r>
              <a:rPr lang="tr-TR" sz="2000" dirty="0">
                <a:solidFill>
                  <a:prstClr val="black"/>
                </a:solidFill>
              </a:rPr>
              <a:t>Anlaşılır.</a:t>
            </a:r>
          </a:p>
          <a:p>
            <a:pPr fontAlgn="base">
              <a:spcBef>
                <a:spcPct val="0"/>
              </a:spcBef>
              <a:spcAft>
                <a:spcPct val="0"/>
              </a:spcAft>
              <a:defRPr/>
            </a:pPr>
            <a:endParaRPr lang="tr-TR" sz="2000" dirty="0">
              <a:solidFill>
                <a:prstClr val="black"/>
              </a:solidFill>
            </a:endParaRPr>
          </a:p>
          <a:p>
            <a:pPr fontAlgn="base">
              <a:spcBef>
                <a:spcPct val="0"/>
              </a:spcBef>
              <a:spcAft>
                <a:spcPct val="0"/>
              </a:spcAft>
              <a:defRPr/>
            </a:pPr>
            <a:r>
              <a:rPr lang="tr-TR" sz="2000" dirty="0">
                <a:solidFill>
                  <a:prstClr val="black"/>
                </a:solidFill>
              </a:rPr>
              <a:t>(2) Cinsel istismarın vücuda organ veya sair bir cisim sokulması suretiyle gerçekleştirilmesi durumunda, 16 yıldan aşağı olmamak üzere hapis cezasına hükmolunur.</a:t>
            </a:r>
          </a:p>
          <a:p>
            <a:pPr fontAlgn="base">
              <a:lnSpc>
                <a:spcPct val="80000"/>
              </a:lnSpc>
              <a:spcBef>
                <a:spcPct val="0"/>
              </a:spcBef>
              <a:spcAft>
                <a:spcPct val="0"/>
              </a:spcAft>
              <a:defRPr/>
            </a:pPr>
            <a:endParaRPr lang="tr-TR" dirty="0">
              <a:solidFill>
                <a:prstClr val="black"/>
              </a:solidFill>
            </a:endParaRPr>
          </a:p>
          <a:p>
            <a:pPr fontAlgn="base">
              <a:lnSpc>
                <a:spcPct val="80000"/>
              </a:lnSpc>
              <a:spcBef>
                <a:spcPct val="0"/>
              </a:spcBef>
              <a:spcAft>
                <a:spcPct val="0"/>
              </a:spcAft>
              <a:defRPr/>
            </a:pPr>
            <a:endParaRPr lang="tr-TR" dirty="0">
              <a:solidFill>
                <a:prstClr val="black"/>
              </a:solidFill>
            </a:endParaRPr>
          </a:p>
          <a:p>
            <a:pPr fontAlgn="base">
              <a:lnSpc>
                <a:spcPct val="80000"/>
              </a:lnSpc>
              <a:spcBef>
                <a:spcPct val="0"/>
              </a:spcBef>
              <a:spcAft>
                <a:spcPct val="0"/>
              </a:spcAft>
              <a:defRPr/>
            </a:pPr>
            <a:endParaRPr lang="tr-TR" dirty="0">
              <a:solidFill>
                <a:prstClr val="black"/>
              </a:solidFill>
              <a:latin typeface="Arial" pitchFamily="34" charset="0"/>
            </a:endParaRPr>
          </a:p>
        </p:txBody>
      </p:sp>
    </p:spTree>
    <p:extLst>
      <p:ext uri="{BB962C8B-B14F-4D97-AF65-F5344CB8AC3E}">
        <p14:creationId xmlns:p14="http://schemas.microsoft.com/office/powerpoint/2010/main" val="23830949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2 İçerik Yer Tutucusu"/>
          <p:cNvSpPr>
            <a:spLocks noGrp="1"/>
          </p:cNvSpPr>
          <p:nvPr>
            <p:ph idx="1"/>
          </p:nvPr>
        </p:nvSpPr>
        <p:spPr/>
        <p:txBody>
          <a:bodyPr/>
          <a:lstStyle/>
          <a:p>
            <a:pPr>
              <a:lnSpc>
                <a:spcPct val="120000"/>
              </a:lnSpc>
              <a:buFont typeface="Arial" charset="0"/>
              <a:buNone/>
            </a:pPr>
            <a:endParaRPr lang="tr-TR" smtClean="0"/>
          </a:p>
          <a:p>
            <a:endParaRPr lang="tr-TR" smtClean="0"/>
          </a:p>
        </p:txBody>
      </p:sp>
      <p:sp>
        <p:nvSpPr>
          <p:cNvPr id="4" name="3 Yuvarlatılmış Dikdörtgen"/>
          <p:cNvSpPr/>
          <p:nvPr/>
        </p:nvSpPr>
        <p:spPr>
          <a:xfrm>
            <a:off x="467543" y="357188"/>
            <a:ext cx="8319269" cy="1000125"/>
          </a:xfrm>
          <a:prstGeom prst="roundRect">
            <a:avLst/>
          </a:prstGeom>
        </p:spPr>
        <p:style>
          <a:lnRef idx="1">
            <a:schemeClr val="accent5"/>
          </a:lnRef>
          <a:fillRef idx="3">
            <a:schemeClr val="accent5"/>
          </a:fillRef>
          <a:effectRef idx="2">
            <a:schemeClr val="accent5"/>
          </a:effectRef>
          <a:fontRef idx="minor">
            <a:schemeClr val="lt1"/>
          </a:fontRef>
        </p:style>
        <p:txBody>
          <a:bodyPr anchor="ctr"/>
          <a:lstStyle/>
          <a:p>
            <a:pPr algn="ctr" fontAlgn="base">
              <a:spcBef>
                <a:spcPct val="0"/>
              </a:spcBef>
              <a:spcAft>
                <a:spcPct val="0"/>
              </a:spcAft>
              <a:defRPr/>
            </a:pPr>
            <a:r>
              <a:rPr lang="tr-TR" sz="3200" dirty="0">
                <a:ln w="18415" cmpd="sng">
                  <a:solidFill>
                    <a:srgbClr val="FFFFFF"/>
                  </a:solidFill>
                  <a:prstDash val="solid"/>
                </a:ln>
                <a:solidFill>
                  <a:srgbClr val="FFFFFF"/>
                </a:solidFill>
                <a:effectLst>
                  <a:outerShdw blurRad="63500" dir="3600000" algn="tl" rotWithShape="0">
                    <a:srgbClr val="000000">
                      <a:alpha val="70000"/>
                    </a:srgbClr>
                  </a:outerShdw>
                </a:effectLst>
              </a:rPr>
              <a:t>Yasal Mevzuat</a:t>
            </a:r>
          </a:p>
          <a:p>
            <a:pPr algn="ctr" fontAlgn="base">
              <a:spcBef>
                <a:spcPct val="0"/>
              </a:spcBef>
              <a:spcAft>
                <a:spcPct val="0"/>
              </a:spcAft>
              <a:defRPr/>
            </a:pPr>
            <a:r>
              <a:rPr lang="tr-TR"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rPr>
              <a:t>5237 sayılı Türk Ceza Kanunu</a:t>
            </a:r>
            <a:endParaRPr lang="tr-TR" sz="32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5 Yuvarlatılmış Dikdörtgen"/>
          <p:cNvSpPr/>
          <p:nvPr/>
        </p:nvSpPr>
        <p:spPr>
          <a:xfrm>
            <a:off x="357158" y="1785926"/>
            <a:ext cx="8358188" cy="4857784"/>
          </a:xfrm>
          <a:prstGeom prst="roundRect">
            <a:avLst>
              <a:gd name="adj" fmla="val 3072"/>
            </a:avLst>
          </a:prstGeom>
        </p:spPr>
        <p:style>
          <a:lnRef idx="1">
            <a:schemeClr val="accent5"/>
          </a:lnRef>
          <a:fillRef idx="2">
            <a:schemeClr val="accent5"/>
          </a:fillRef>
          <a:effectRef idx="1">
            <a:schemeClr val="accent5"/>
          </a:effectRef>
          <a:fontRef idx="minor">
            <a:schemeClr val="dk1"/>
          </a:fontRef>
        </p:style>
        <p:txBody>
          <a:bodyPr anchor="ctr"/>
          <a:lstStyle/>
          <a:p>
            <a:pPr fontAlgn="base">
              <a:lnSpc>
                <a:spcPct val="80000"/>
              </a:lnSpc>
              <a:spcBef>
                <a:spcPct val="0"/>
              </a:spcBef>
              <a:spcAft>
                <a:spcPct val="0"/>
              </a:spcAft>
              <a:defRPr/>
            </a:pPr>
            <a:r>
              <a:rPr lang="tr-TR" sz="2400" b="1" dirty="0">
                <a:solidFill>
                  <a:prstClr val="black"/>
                </a:solidFill>
              </a:rPr>
              <a:t>ÇOCUKLARIN CİNSEL İSTİSMARI</a:t>
            </a:r>
            <a:r>
              <a:rPr lang="tr-TR" sz="2400" dirty="0">
                <a:solidFill>
                  <a:prstClr val="black"/>
                </a:solidFill>
              </a:rPr>
              <a:t>  (Madde 103)</a:t>
            </a:r>
          </a:p>
          <a:p>
            <a:pPr fontAlgn="base">
              <a:lnSpc>
                <a:spcPct val="80000"/>
              </a:lnSpc>
              <a:spcBef>
                <a:spcPct val="0"/>
              </a:spcBef>
              <a:spcAft>
                <a:spcPct val="0"/>
              </a:spcAft>
              <a:defRPr/>
            </a:pPr>
            <a:endParaRPr lang="tr-TR" sz="2400" dirty="0">
              <a:solidFill>
                <a:prstClr val="black"/>
              </a:solidFill>
            </a:endParaRPr>
          </a:p>
          <a:p>
            <a:pPr fontAlgn="base">
              <a:spcBef>
                <a:spcPct val="0"/>
              </a:spcBef>
              <a:spcAft>
                <a:spcPct val="0"/>
              </a:spcAft>
              <a:defRPr/>
            </a:pPr>
            <a:r>
              <a:rPr lang="tr-TR" dirty="0">
                <a:solidFill>
                  <a:prstClr val="black"/>
                </a:solidFill>
              </a:rPr>
              <a:t>(3) Suçun</a:t>
            </a:r>
          </a:p>
          <a:p>
            <a:pPr fontAlgn="base">
              <a:spcBef>
                <a:spcPct val="0"/>
              </a:spcBef>
              <a:spcAft>
                <a:spcPct val="0"/>
              </a:spcAft>
              <a:defRPr/>
            </a:pPr>
            <a:r>
              <a:rPr lang="tr-TR" dirty="0">
                <a:solidFill>
                  <a:prstClr val="black"/>
                </a:solidFill>
              </a:rPr>
              <a:t>a)Birden fazla kişi tarafından birlikte</a:t>
            </a:r>
          </a:p>
          <a:p>
            <a:pPr fontAlgn="base">
              <a:spcBef>
                <a:spcPct val="0"/>
              </a:spcBef>
              <a:spcAft>
                <a:spcPct val="0"/>
              </a:spcAft>
              <a:defRPr/>
            </a:pPr>
            <a:r>
              <a:rPr lang="tr-TR" dirty="0">
                <a:solidFill>
                  <a:prstClr val="black"/>
                </a:solidFill>
              </a:rPr>
              <a:t>b)İnsanların toplu olarak bir arada yaşama zorunluluğunda bulunduğu ortamların sağladığı kolaylıktan faydalanmak suretiyle (yeni hüküm)</a:t>
            </a:r>
          </a:p>
          <a:p>
            <a:pPr fontAlgn="base">
              <a:spcBef>
                <a:spcPct val="0"/>
              </a:spcBef>
              <a:spcAft>
                <a:spcPct val="0"/>
              </a:spcAft>
              <a:defRPr/>
            </a:pPr>
            <a:r>
              <a:rPr lang="tr-TR" dirty="0">
                <a:solidFill>
                  <a:prstClr val="black"/>
                </a:solidFill>
              </a:rPr>
              <a:t>c)Üçüncü derece dahil kan veya kayın hısımlı ilişkisi içerisinde bulunan bir kişiye karşı ya da üvey baba, üvey ana, üvey kardeş veya evlat edinen tarafından ,</a:t>
            </a:r>
          </a:p>
          <a:p>
            <a:pPr fontAlgn="base">
              <a:spcBef>
                <a:spcPct val="0"/>
              </a:spcBef>
              <a:spcAft>
                <a:spcPct val="0"/>
              </a:spcAft>
              <a:defRPr/>
            </a:pPr>
            <a:r>
              <a:rPr lang="tr-TR" dirty="0">
                <a:solidFill>
                  <a:prstClr val="black"/>
                </a:solidFill>
              </a:rPr>
              <a:t>d)vasi, eğitici, öğretici, bakıcı, koruyucu aile veya sağlık hizmeti veren ya da koruma, bakım veya gözetim yükümlülüğü bulunan kişiler tarafından,</a:t>
            </a:r>
          </a:p>
          <a:p>
            <a:pPr fontAlgn="base">
              <a:spcBef>
                <a:spcPct val="0"/>
              </a:spcBef>
              <a:spcAft>
                <a:spcPct val="0"/>
              </a:spcAft>
              <a:defRPr/>
            </a:pPr>
            <a:r>
              <a:rPr lang="tr-TR" dirty="0">
                <a:solidFill>
                  <a:prstClr val="black"/>
                </a:solidFill>
              </a:rPr>
              <a:t>e) Kamu görevinin veya hizmet ilişkisinin sağladığı nüfusu kötüye kullanmak suretiyle işlenmesi halinde,</a:t>
            </a:r>
          </a:p>
          <a:p>
            <a:pPr fontAlgn="base">
              <a:spcBef>
                <a:spcPct val="0"/>
              </a:spcBef>
              <a:spcAft>
                <a:spcPct val="0"/>
              </a:spcAft>
              <a:defRPr/>
            </a:pPr>
            <a:r>
              <a:rPr lang="tr-TR" dirty="0">
                <a:solidFill>
                  <a:prstClr val="black"/>
                </a:solidFill>
              </a:rPr>
              <a:t>Yukarıdaki fıkralara göre verilecek ceza yarı oranında arttırılır.</a:t>
            </a:r>
          </a:p>
          <a:p>
            <a:pPr fontAlgn="base">
              <a:spcBef>
                <a:spcPct val="0"/>
              </a:spcBef>
              <a:spcAft>
                <a:spcPct val="0"/>
              </a:spcAft>
              <a:defRPr/>
            </a:pPr>
            <a:r>
              <a:rPr lang="tr-TR" dirty="0">
                <a:solidFill>
                  <a:prstClr val="black"/>
                </a:solidFill>
              </a:rPr>
              <a:t>4) Cinsel istismarının, birinci fıkranın a bendindeki çocuklara karşı cebir veya tehdit kullanmak suretiyle  ya da b bendindeki çocuklara karşı silah kullanmak suretiyle gerçekleştirilmesi halinde yukarıdaki fıkralara göre verilecek ceza yarı oranının da arttırılır.</a:t>
            </a:r>
          </a:p>
          <a:p>
            <a:pPr fontAlgn="base">
              <a:spcBef>
                <a:spcPct val="0"/>
              </a:spcBef>
              <a:spcAft>
                <a:spcPct val="0"/>
              </a:spcAft>
              <a:defRPr/>
            </a:pPr>
            <a:endParaRPr lang="tr-TR" dirty="0">
              <a:solidFill>
                <a:prstClr val="black"/>
              </a:solidFill>
            </a:endParaRPr>
          </a:p>
        </p:txBody>
      </p:sp>
    </p:spTree>
    <p:extLst>
      <p:ext uri="{BB962C8B-B14F-4D97-AF65-F5344CB8AC3E}">
        <p14:creationId xmlns:p14="http://schemas.microsoft.com/office/powerpoint/2010/main" val="29367474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72067" y="1988840"/>
            <a:ext cx="7660373" cy="4392488"/>
          </a:xfrm>
        </p:spPr>
        <p:txBody>
          <a:bodyPr>
            <a:normAutofit/>
          </a:bodyPr>
          <a:lstStyle/>
          <a:p>
            <a:pPr lvl="0">
              <a:lnSpc>
                <a:spcPct val="115000"/>
              </a:lnSpc>
              <a:spcAft>
                <a:spcPts val="0"/>
              </a:spcAft>
              <a:buFont typeface="Symbol"/>
              <a:buChar char=""/>
            </a:pPr>
            <a:r>
              <a:rPr lang="tr-TR" sz="2400" b="1" dirty="0">
                <a:ea typeface="Calibri"/>
                <a:cs typeface="Calibri"/>
              </a:rPr>
              <a:t>Adalet bakanlığı verilerine göre </a:t>
            </a:r>
            <a:r>
              <a:rPr lang="tr-TR" sz="2400" b="1">
                <a:ea typeface="Calibri"/>
                <a:cs typeface="Calibri"/>
              </a:rPr>
              <a:t>adli </a:t>
            </a:r>
            <a:r>
              <a:rPr lang="tr-TR" sz="2400" b="1" smtClean="0">
                <a:ea typeface="Calibri"/>
                <a:cs typeface="Calibri"/>
              </a:rPr>
              <a:t>tıbba </a:t>
            </a:r>
            <a:r>
              <a:rPr lang="tr-TR" sz="2400" b="1" dirty="0">
                <a:ea typeface="Calibri"/>
                <a:cs typeface="Calibri"/>
              </a:rPr>
              <a:t>her ay 650 çocuk </a:t>
            </a:r>
            <a:r>
              <a:rPr lang="tr-TR" sz="2400" b="1" dirty="0" smtClean="0">
                <a:ea typeface="Calibri"/>
                <a:cs typeface="Calibri"/>
              </a:rPr>
              <a:t>cinsel istismarı </a:t>
            </a:r>
            <a:r>
              <a:rPr lang="tr-TR" sz="2400" b="1" dirty="0">
                <a:ea typeface="Calibri"/>
                <a:cs typeface="Calibri"/>
              </a:rPr>
              <a:t>vakası geliyor,</a:t>
            </a:r>
            <a:endParaRPr lang="tr-TR" sz="2400" dirty="0">
              <a:ea typeface="Calibri"/>
              <a:cs typeface="Times New Roman"/>
            </a:endParaRPr>
          </a:p>
          <a:p>
            <a:pPr lvl="0">
              <a:lnSpc>
                <a:spcPct val="115000"/>
              </a:lnSpc>
              <a:spcAft>
                <a:spcPts val="0"/>
              </a:spcAft>
              <a:buFont typeface="Symbol"/>
              <a:buChar char=""/>
            </a:pPr>
            <a:r>
              <a:rPr lang="tr-TR" sz="2400" b="1" dirty="0">
                <a:ea typeface="Calibri"/>
                <a:cs typeface="Calibri"/>
              </a:rPr>
              <a:t>2014 ceza istatistiklerine göre Türkiye’de çocukların cinsel bütünlüğüne </a:t>
            </a:r>
            <a:r>
              <a:rPr lang="tr-TR" sz="2400" b="1" dirty="0" smtClean="0">
                <a:ea typeface="Calibri"/>
                <a:cs typeface="Calibri"/>
              </a:rPr>
              <a:t>yönelik </a:t>
            </a:r>
            <a:r>
              <a:rPr lang="tr-TR" sz="2400" b="1" dirty="0">
                <a:ea typeface="Calibri"/>
                <a:cs typeface="Calibri"/>
              </a:rPr>
              <a:t>19 bin 757 dava dosyası açılmış,</a:t>
            </a:r>
            <a:endParaRPr lang="tr-TR" sz="2400" dirty="0">
              <a:ea typeface="Calibri"/>
              <a:cs typeface="Times New Roman"/>
            </a:endParaRPr>
          </a:p>
          <a:p>
            <a:pPr lvl="0">
              <a:lnSpc>
                <a:spcPct val="115000"/>
              </a:lnSpc>
              <a:spcAft>
                <a:spcPts val="0"/>
              </a:spcAft>
              <a:buFont typeface="Symbol"/>
              <a:buChar char=""/>
            </a:pPr>
            <a:r>
              <a:rPr lang="tr-TR" sz="2400" b="1" dirty="0">
                <a:ea typeface="Calibri"/>
                <a:cs typeface="Calibri"/>
              </a:rPr>
              <a:t>Son 10 yılda cinsel istismara uğrayan çocuk sayısı 250 bin (ilgili makamlara yansıyan)</a:t>
            </a:r>
            <a:endParaRPr lang="tr-TR" sz="2400" dirty="0">
              <a:ea typeface="Calibri"/>
              <a:cs typeface="Times New Roman"/>
            </a:endParaRPr>
          </a:p>
          <a:p>
            <a:pPr lvl="0">
              <a:lnSpc>
                <a:spcPct val="115000"/>
              </a:lnSpc>
              <a:spcAft>
                <a:spcPts val="0"/>
              </a:spcAft>
              <a:buFont typeface="Symbol"/>
              <a:buChar char=""/>
            </a:pPr>
            <a:r>
              <a:rPr lang="tr-TR" sz="2400" b="1" dirty="0">
                <a:ea typeface="Calibri"/>
                <a:cs typeface="Calibri"/>
              </a:rPr>
              <a:t>Cinsel saldırı suçlarının toplam % 47’si çocuğa yönelik suçları oluşturuyor,</a:t>
            </a:r>
            <a:endParaRPr lang="tr-TR" sz="2400" dirty="0">
              <a:ea typeface="Calibri"/>
              <a:cs typeface="Times New Roman"/>
            </a:endParaRPr>
          </a:p>
          <a:p>
            <a:pPr lvl="0">
              <a:lnSpc>
                <a:spcPct val="115000"/>
              </a:lnSpc>
              <a:spcAft>
                <a:spcPts val="1000"/>
              </a:spcAft>
              <a:buFont typeface="Symbol"/>
              <a:buChar char=""/>
            </a:pPr>
            <a:endParaRPr lang="tr-TR" sz="2400" dirty="0">
              <a:ea typeface="Calibri"/>
              <a:cs typeface="Times New Roman"/>
            </a:endParaRPr>
          </a:p>
          <a:p>
            <a:endParaRPr lang="tr-TR" dirty="0"/>
          </a:p>
        </p:txBody>
      </p:sp>
      <p:sp>
        <p:nvSpPr>
          <p:cNvPr id="2" name="Başlık 1"/>
          <p:cNvSpPr>
            <a:spLocks noGrp="1"/>
          </p:cNvSpPr>
          <p:nvPr>
            <p:ph type="title"/>
          </p:nvPr>
        </p:nvSpPr>
        <p:spPr/>
        <p:txBody>
          <a:bodyPr/>
          <a:lstStyle/>
          <a:p>
            <a:r>
              <a:rPr lang="tr-TR" b="1" dirty="0" smtClean="0">
                <a:solidFill>
                  <a:srgbClr val="FF0000"/>
                </a:solidFill>
              </a:rPr>
              <a:t>DİKKAT ÇEKİCİ İSTATİSTİKLER</a:t>
            </a:r>
            <a:endParaRPr lang="tr-TR" b="1" dirty="0">
              <a:solidFill>
                <a:srgbClr val="FF0000"/>
              </a:solidFill>
            </a:endParaRPr>
          </a:p>
        </p:txBody>
      </p:sp>
    </p:spTree>
    <p:extLst>
      <p:ext uri="{BB962C8B-B14F-4D97-AF65-F5344CB8AC3E}">
        <p14:creationId xmlns:p14="http://schemas.microsoft.com/office/powerpoint/2010/main" val="19114415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2 İçerik Yer Tutucusu"/>
          <p:cNvSpPr>
            <a:spLocks noGrp="1"/>
          </p:cNvSpPr>
          <p:nvPr>
            <p:ph idx="1"/>
          </p:nvPr>
        </p:nvSpPr>
        <p:spPr/>
        <p:txBody>
          <a:bodyPr/>
          <a:lstStyle/>
          <a:p>
            <a:pPr>
              <a:lnSpc>
                <a:spcPct val="120000"/>
              </a:lnSpc>
              <a:buFont typeface="Arial" charset="0"/>
              <a:buNone/>
            </a:pPr>
            <a:endParaRPr lang="tr-TR" smtClean="0"/>
          </a:p>
          <a:p>
            <a:endParaRPr lang="tr-TR" smtClean="0"/>
          </a:p>
        </p:txBody>
      </p:sp>
      <p:sp>
        <p:nvSpPr>
          <p:cNvPr id="4" name="3 Yuvarlatılmış Dikdörtgen"/>
          <p:cNvSpPr/>
          <p:nvPr/>
        </p:nvSpPr>
        <p:spPr>
          <a:xfrm>
            <a:off x="467543" y="357188"/>
            <a:ext cx="8319269" cy="1000125"/>
          </a:xfrm>
          <a:prstGeom prst="roundRect">
            <a:avLst/>
          </a:prstGeom>
        </p:spPr>
        <p:style>
          <a:lnRef idx="1">
            <a:schemeClr val="accent5"/>
          </a:lnRef>
          <a:fillRef idx="3">
            <a:schemeClr val="accent5"/>
          </a:fillRef>
          <a:effectRef idx="2">
            <a:schemeClr val="accent5"/>
          </a:effectRef>
          <a:fontRef idx="minor">
            <a:schemeClr val="lt1"/>
          </a:fontRef>
        </p:style>
        <p:txBody>
          <a:bodyPr anchor="ctr"/>
          <a:lstStyle/>
          <a:p>
            <a:pPr algn="ctr" fontAlgn="base">
              <a:spcBef>
                <a:spcPct val="0"/>
              </a:spcBef>
              <a:spcAft>
                <a:spcPct val="0"/>
              </a:spcAft>
              <a:defRPr/>
            </a:pPr>
            <a:r>
              <a:rPr lang="tr-TR" sz="3200" dirty="0">
                <a:ln w="18415" cmpd="sng">
                  <a:solidFill>
                    <a:srgbClr val="FFFFFF"/>
                  </a:solidFill>
                  <a:prstDash val="solid"/>
                </a:ln>
                <a:solidFill>
                  <a:srgbClr val="FFFFFF"/>
                </a:solidFill>
                <a:effectLst>
                  <a:outerShdw blurRad="63500" dir="3600000" algn="tl" rotWithShape="0">
                    <a:srgbClr val="000000">
                      <a:alpha val="70000"/>
                    </a:srgbClr>
                  </a:outerShdw>
                </a:effectLst>
              </a:rPr>
              <a:t>Yasal Mevzuat</a:t>
            </a:r>
          </a:p>
          <a:p>
            <a:pPr algn="ctr" fontAlgn="base">
              <a:spcBef>
                <a:spcPct val="0"/>
              </a:spcBef>
              <a:spcAft>
                <a:spcPct val="0"/>
              </a:spcAft>
              <a:defRPr/>
            </a:pPr>
            <a:r>
              <a:rPr lang="tr-TR"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rPr>
              <a:t>5237 sayılı Türk Ceza Kanunu</a:t>
            </a:r>
            <a:endParaRPr lang="tr-TR" sz="32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5 Yuvarlatılmış Dikdörtgen"/>
          <p:cNvSpPr/>
          <p:nvPr/>
        </p:nvSpPr>
        <p:spPr>
          <a:xfrm>
            <a:off x="428625" y="1571624"/>
            <a:ext cx="8358188" cy="5097736"/>
          </a:xfrm>
          <a:prstGeom prst="roundRect">
            <a:avLst>
              <a:gd name="adj" fmla="val 3072"/>
            </a:avLst>
          </a:prstGeom>
        </p:spPr>
        <p:style>
          <a:lnRef idx="1">
            <a:schemeClr val="accent5"/>
          </a:lnRef>
          <a:fillRef idx="2">
            <a:schemeClr val="accent5"/>
          </a:fillRef>
          <a:effectRef idx="1">
            <a:schemeClr val="accent5"/>
          </a:effectRef>
          <a:fontRef idx="minor">
            <a:schemeClr val="dk1"/>
          </a:fontRef>
        </p:style>
        <p:txBody>
          <a:bodyPr anchor="ctr"/>
          <a:lstStyle/>
          <a:p>
            <a:pPr fontAlgn="base">
              <a:lnSpc>
                <a:spcPct val="80000"/>
              </a:lnSpc>
              <a:spcBef>
                <a:spcPct val="0"/>
              </a:spcBef>
              <a:spcAft>
                <a:spcPct val="0"/>
              </a:spcAft>
              <a:defRPr/>
            </a:pPr>
            <a:r>
              <a:rPr lang="tr-TR" sz="2400" b="1" dirty="0">
                <a:solidFill>
                  <a:prstClr val="black"/>
                </a:solidFill>
              </a:rPr>
              <a:t>ÇOCUKLARIN CİNSEL İSTİSMARI</a:t>
            </a:r>
            <a:r>
              <a:rPr lang="tr-TR" sz="2400" dirty="0">
                <a:solidFill>
                  <a:prstClr val="black"/>
                </a:solidFill>
              </a:rPr>
              <a:t>  (Madde 103)</a:t>
            </a:r>
          </a:p>
          <a:p>
            <a:pPr fontAlgn="base">
              <a:lnSpc>
                <a:spcPct val="80000"/>
              </a:lnSpc>
              <a:spcBef>
                <a:spcPct val="0"/>
              </a:spcBef>
              <a:spcAft>
                <a:spcPct val="0"/>
              </a:spcAft>
              <a:defRPr/>
            </a:pPr>
            <a:endParaRPr lang="tr-TR" sz="2400" dirty="0">
              <a:solidFill>
                <a:prstClr val="black"/>
              </a:solidFill>
            </a:endParaRPr>
          </a:p>
          <a:p>
            <a:pPr fontAlgn="base">
              <a:spcBef>
                <a:spcPct val="0"/>
              </a:spcBef>
              <a:spcAft>
                <a:spcPct val="0"/>
              </a:spcAft>
              <a:defRPr/>
            </a:pPr>
            <a:r>
              <a:rPr lang="tr-TR" dirty="0">
                <a:solidFill>
                  <a:prstClr val="black"/>
                </a:solidFill>
              </a:rPr>
              <a:t>(5) Cinsel istismar için başvurulan cebir ve şiddetin kasten yaralama suçunun ağır neticelerine neden olması hâlinde, ayrıca kasten yaralama suçuna ilişkin hükümler uygulanır. </a:t>
            </a:r>
          </a:p>
          <a:p>
            <a:pPr fontAlgn="base">
              <a:spcBef>
                <a:spcPct val="0"/>
              </a:spcBef>
              <a:spcAft>
                <a:spcPct val="0"/>
              </a:spcAft>
              <a:defRPr/>
            </a:pPr>
            <a:endParaRPr lang="tr-TR" dirty="0">
              <a:solidFill>
                <a:prstClr val="black"/>
              </a:solidFill>
            </a:endParaRPr>
          </a:p>
          <a:p>
            <a:pPr fontAlgn="base">
              <a:spcBef>
                <a:spcPct val="0"/>
              </a:spcBef>
              <a:spcAft>
                <a:spcPct val="0"/>
              </a:spcAft>
              <a:defRPr/>
            </a:pPr>
            <a:r>
              <a:rPr lang="tr-TR" dirty="0">
                <a:solidFill>
                  <a:prstClr val="black"/>
                </a:solidFill>
              </a:rPr>
              <a:t>(6) Suçun sonucunda mağdurun </a:t>
            </a:r>
            <a:r>
              <a:rPr lang="tr-TR" b="1" dirty="0">
                <a:solidFill>
                  <a:prstClr val="black"/>
                </a:solidFill>
              </a:rPr>
              <a:t>beden veya ruh sağlığının bozulması hâlinde</a:t>
            </a:r>
            <a:r>
              <a:rPr lang="tr-TR" dirty="0">
                <a:solidFill>
                  <a:prstClr val="black"/>
                </a:solidFill>
              </a:rPr>
              <a:t>, onbeş yıldan az olmamak üzere hapis cezasına hükmolunur. (Kaldırıldı 2014, Haziran)</a:t>
            </a:r>
          </a:p>
          <a:p>
            <a:pPr fontAlgn="base">
              <a:spcBef>
                <a:spcPct val="0"/>
              </a:spcBef>
              <a:spcAft>
                <a:spcPct val="0"/>
              </a:spcAft>
              <a:defRPr/>
            </a:pPr>
            <a:endParaRPr lang="tr-TR" dirty="0">
              <a:solidFill>
                <a:prstClr val="black"/>
              </a:solidFill>
            </a:endParaRPr>
          </a:p>
          <a:p>
            <a:pPr fontAlgn="base">
              <a:spcBef>
                <a:spcPct val="0"/>
              </a:spcBef>
              <a:spcAft>
                <a:spcPct val="0"/>
              </a:spcAft>
              <a:defRPr/>
            </a:pPr>
            <a:r>
              <a:rPr lang="tr-TR" dirty="0">
                <a:solidFill>
                  <a:prstClr val="black"/>
                </a:solidFill>
              </a:rPr>
              <a:t>(7) Suçun mağdurun bitkisel hayata girmesine veya ölümüne neden olması durumunda, ağırlaştırılmış müebbet hapis cezasına hükmolunur.</a:t>
            </a:r>
          </a:p>
          <a:p>
            <a:pPr fontAlgn="base">
              <a:lnSpc>
                <a:spcPct val="80000"/>
              </a:lnSpc>
              <a:spcBef>
                <a:spcPct val="0"/>
              </a:spcBef>
              <a:spcAft>
                <a:spcPct val="0"/>
              </a:spcAft>
              <a:defRPr/>
            </a:pPr>
            <a:endParaRPr lang="tr-TR" dirty="0">
              <a:solidFill>
                <a:prstClr val="black"/>
              </a:solidFill>
              <a:latin typeface="Arial" pitchFamily="34" charset="0"/>
            </a:endParaRPr>
          </a:p>
        </p:txBody>
      </p:sp>
    </p:spTree>
    <p:extLst>
      <p:ext uri="{BB962C8B-B14F-4D97-AF65-F5344CB8AC3E}">
        <p14:creationId xmlns:p14="http://schemas.microsoft.com/office/powerpoint/2010/main" val="396583731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2 İçerik Yer Tutucusu"/>
          <p:cNvSpPr>
            <a:spLocks noGrp="1"/>
          </p:cNvSpPr>
          <p:nvPr>
            <p:ph idx="1"/>
          </p:nvPr>
        </p:nvSpPr>
        <p:spPr/>
        <p:txBody>
          <a:bodyPr/>
          <a:lstStyle/>
          <a:p>
            <a:pPr>
              <a:lnSpc>
                <a:spcPct val="120000"/>
              </a:lnSpc>
              <a:buFont typeface="Arial" charset="0"/>
              <a:buNone/>
            </a:pPr>
            <a:endParaRPr lang="tr-TR" smtClean="0"/>
          </a:p>
          <a:p>
            <a:endParaRPr lang="tr-TR" smtClean="0"/>
          </a:p>
        </p:txBody>
      </p:sp>
      <p:sp>
        <p:nvSpPr>
          <p:cNvPr id="4" name="3 Yuvarlatılmış Dikdörtgen"/>
          <p:cNvSpPr/>
          <p:nvPr/>
        </p:nvSpPr>
        <p:spPr>
          <a:xfrm>
            <a:off x="467544" y="357188"/>
            <a:ext cx="8208912" cy="1000125"/>
          </a:xfrm>
          <a:prstGeom prst="roundRect">
            <a:avLst/>
          </a:prstGeom>
        </p:spPr>
        <p:style>
          <a:lnRef idx="1">
            <a:schemeClr val="accent5"/>
          </a:lnRef>
          <a:fillRef idx="3">
            <a:schemeClr val="accent5"/>
          </a:fillRef>
          <a:effectRef idx="2">
            <a:schemeClr val="accent5"/>
          </a:effectRef>
          <a:fontRef idx="minor">
            <a:schemeClr val="lt1"/>
          </a:fontRef>
        </p:style>
        <p:txBody>
          <a:bodyPr anchor="ctr"/>
          <a:lstStyle/>
          <a:p>
            <a:pPr algn="ctr" fontAlgn="base">
              <a:spcBef>
                <a:spcPct val="0"/>
              </a:spcBef>
              <a:spcAft>
                <a:spcPct val="0"/>
              </a:spcAft>
              <a:defRPr/>
            </a:pPr>
            <a:r>
              <a:rPr lang="tr-TR" sz="3200" dirty="0">
                <a:ln w="18415" cmpd="sng">
                  <a:solidFill>
                    <a:srgbClr val="FFFFFF"/>
                  </a:solidFill>
                  <a:prstDash val="solid"/>
                </a:ln>
                <a:solidFill>
                  <a:srgbClr val="FFFFFF"/>
                </a:solidFill>
                <a:effectLst>
                  <a:outerShdw blurRad="63500" dir="3600000" algn="tl" rotWithShape="0">
                    <a:srgbClr val="000000">
                      <a:alpha val="70000"/>
                    </a:srgbClr>
                  </a:outerShdw>
                </a:effectLst>
              </a:rPr>
              <a:t>Yasal Mevzuat</a:t>
            </a:r>
          </a:p>
          <a:p>
            <a:pPr algn="ctr" fontAlgn="base">
              <a:spcBef>
                <a:spcPct val="0"/>
              </a:spcBef>
              <a:spcAft>
                <a:spcPct val="0"/>
              </a:spcAft>
              <a:defRPr/>
            </a:pPr>
            <a:r>
              <a:rPr lang="tr-TR"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rPr>
              <a:t>5237 sayılı</a:t>
            </a:r>
            <a:r>
              <a:rPr lang="tr-TR" sz="3200"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tr-TR"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rPr>
              <a:t>Türk Ceza Kanunu</a:t>
            </a:r>
            <a:endParaRPr lang="tr-TR" sz="32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5 Yuvarlatılmış Dikdörtgen"/>
          <p:cNvSpPr/>
          <p:nvPr/>
        </p:nvSpPr>
        <p:spPr>
          <a:xfrm>
            <a:off x="428625" y="1499616"/>
            <a:ext cx="8358188" cy="5097736"/>
          </a:xfrm>
          <a:prstGeom prst="roundRect">
            <a:avLst>
              <a:gd name="adj" fmla="val 3072"/>
            </a:avLst>
          </a:prstGeom>
        </p:spPr>
        <p:style>
          <a:lnRef idx="1">
            <a:schemeClr val="accent5"/>
          </a:lnRef>
          <a:fillRef idx="2">
            <a:schemeClr val="accent5"/>
          </a:fillRef>
          <a:effectRef idx="1">
            <a:schemeClr val="accent5"/>
          </a:effectRef>
          <a:fontRef idx="minor">
            <a:schemeClr val="dk1"/>
          </a:fontRef>
        </p:style>
        <p:txBody>
          <a:bodyPr anchor="ctr"/>
          <a:lstStyle/>
          <a:p>
            <a:pPr fontAlgn="base">
              <a:lnSpc>
                <a:spcPct val="80000"/>
              </a:lnSpc>
              <a:spcBef>
                <a:spcPct val="0"/>
              </a:spcBef>
              <a:spcAft>
                <a:spcPct val="0"/>
              </a:spcAft>
              <a:defRPr/>
            </a:pPr>
            <a:r>
              <a:rPr lang="tr-TR" sz="2400" b="1" dirty="0">
                <a:solidFill>
                  <a:prstClr val="black"/>
                </a:solidFill>
              </a:rPr>
              <a:t>REŞİT OLMAYANLA CİNSEL İLİŞKİ</a:t>
            </a:r>
            <a:r>
              <a:rPr lang="tr-TR" sz="2400" dirty="0">
                <a:solidFill>
                  <a:prstClr val="black"/>
                </a:solidFill>
              </a:rPr>
              <a:t>  (Madde 104)</a:t>
            </a:r>
          </a:p>
          <a:p>
            <a:pPr fontAlgn="base">
              <a:lnSpc>
                <a:spcPct val="80000"/>
              </a:lnSpc>
              <a:spcBef>
                <a:spcPct val="0"/>
              </a:spcBef>
              <a:spcAft>
                <a:spcPct val="0"/>
              </a:spcAft>
              <a:defRPr/>
            </a:pPr>
            <a:endParaRPr lang="tr-TR" sz="2400" dirty="0">
              <a:solidFill>
                <a:prstClr val="black"/>
              </a:solidFill>
            </a:endParaRPr>
          </a:p>
          <a:p>
            <a:pPr fontAlgn="base">
              <a:spcBef>
                <a:spcPct val="0"/>
              </a:spcBef>
              <a:spcAft>
                <a:spcPct val="0"/>
              </a:spcAft>
              <a:defRPr/>
            </a:pPr>
            <a:r>
              <a:rPr lang="tr-TR" sz="2000" dirty="0">
                <a:solidFill>
                  <a:prstClr val="black"/>
                </a:solidFill>
              </a:rPr>
              <a:t>(1) Cebir, tehdit ve hile olmaksızın, </a:t>
            </a:r>
            <a:r>
              <a:rPr lang="tr-TR" sz="2000" b="1" dirty="0">
                <a:solidFill>
                  <a:prstClr val="black"/>
                </a:solidFill>
              </a:rPr>
              <a:t>onbeş yaşını bitirmiş olan çocukla </a:t>
            </a:r>
            <a:r>
              <a:rPr lang="tr-TR" sz="2000" dirty="0">
                <a:solidFill>
                  <a:prstClr val="black"/>
                </a:solidFill>
              </a:rPr>
              <a:t>cinsel ilişkide bulunan kişi, </a:t>
            </a:r>
            <a:r>
              <a:rPr lang="tr-TR" sz="2000" b="1" dirty="0">
                <a:solidFill>
                  <a:prstClr val="black"/>
                </a:solidFill>
              </a:rPr>
              <a:t>şikâyet üzerine, </a:t>
            </a:r>
            <a:r>
              <a:rPr lang="tr-TR" sz="2000" dirty="0">
                <a:solidFill>
                  <a:prstClr val="black"/>
                </a:solidFill>
              </a:rPr>
              <a:t>altı aydan iki yıla kadar hapis cezası ile cezalandırılır.</a:t>
            </a:r>
          </a:p>
          <a:p>
            <a:pPr fontAlgn="base">
              <a:spcBef>
                <a:spcPct val="0"/>
              </a:spcBef>
              <a:spcAft>
                <a:spcPct val="0"/>
              </a:spcAft>
              <a:defRPr/>
            </a:pPr>
            <a:endParaRPr lang="tr-TR" sz="2000" dirty="0">
              <a:solidFill>
                <a:prstClr val="black"/>
              </a:solidFill>
            </a:endParaRPr>
          </a:p>
          <a:p>
            <a:pPr fontAlgn="base">
              <a:spcBef>
                <a:spcPct val="0"/>
              </a:spcBef>
              <a:spcAft>
                <a:spcPct val="0"/>
              </a:spcAft>
              <a:defRPr/>
            </a:pPr>
            <a:r>
              <a:rPr lang="tr-TR" sz="2000" dirty="0">
                <a:solidFill>
                  <a:prstClr val="black"/>
                </a:solidFill>
              </a:rPr>
              <a:t>(2) İptal fıkra: Anayasa Mah.2005/103, 2005/89 K. ve 23.11.2005 tarihli iptal kararı ile . (Fail mağdurdan beş yaştan daha büyük ise, şikâyet koşulu aranmaksızın, cezası iki kat artırılır.) </a:t>
            </a:r>
          </a:p>
          <a:p>
            <a:pPr fontAlgn="base">
              <a:lnSpc>
                <a:spcPct val="80000"/>
              </a:lnSpc>
              <a:spcBef>
                <a:spcPct val="0"/>
              </a:spcBef>
              <a:spcAft>
                <a:spcPct val="0"/>
              </a:spcAft>
              <a:defRPr/>
            </a:pPr>
            <a:endParaRPr lang="tr-TR" dirty="0">
              <a:solidFill>
                <a:prstClr val="black"/>
              </a:solidFill>
            </a:endParaRPr>
          </a:p>
          <a:p>
            <a:pPr fontAlgn="base">
              <a:lnSpc>
                <a:spcPct val="80000"/>
              </a:lnSpc>
              <a:spcBef>
                <a:spcPct val="0"/>
              </a:spcBef>
              <a:spcAft>
                <a:spcPct val="0"/>
              </a:spcAft>
              <a:buFont typeface="Arial" pitchFamily="34" charset="0"/>
              <a:buChar char="•"/>
              <a:defRPr/>
            </a:pPr>
            <a:endParaRPr lang="tr-TR" dirty="0">
              <a:solidFill>
                <a:prstClr val="black"/>
              </a:solidFill>
              <a:latin typeface="Arial" pitchFamily="34" charset="0"/>
            </a:endParaRPr>
          </a:p>
        </p:txBody>
      </p:sp>
    </p:spTree>
    <p:extLst>
      <p:ext uri="{BB962C8B-B14F-4D97-AF65-F5344CB8AC3E}">
        <p14:creationId xmlns:p14="http://schemas.microsoft.com/office/powerpoint/2010/main" val="300054023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2 İçerik Yer Tutucusu"/>
          <p:cNvSpPr>
            <a:spLocks noGrp="1"/>
          </p:cNvSpPr>
          <p:nvPr>
            <p:ph idx="1"/>
          </p:nvPr>
        </p:nvSpPr>
        <p:spPr/>
        <p:txBody>
          <a:bodyPr/>
          <a:lstStyle/>
          <a:p>
            <a:pPr>
              <a:lnSpc>
                <a:spcPct val="120000"/>
              </a:lnSpc>
              <a:buFont typeface="Arial" charset="0"/>
              <a:buNone/>
            </a:pPr>
            <a:endParaRPr lang="tr-TR" smtClean="0"/>
          </a:p>
          <a:p>
            <a:endParaRPr lang="tr-TR" smtClean="0"/>
          </a:p>
        </p:txBody>
      </p:sp>
      <p:sp>
        <p:nvSpPr>
          <p:cNvPr id="4" name="3 Yuvarlatılmış Dikdörtgen"/>
          <p:cNvSpPr/>
          <p:nvPr/>
        </p:nvSpPr>
        <p:spPr>
          <a:xfrm>
            <a:off x="467544" y="357188"/>
            <a:ext cx="8208912" cy="1000125"/>
          </a:xfrm>
          <a:prstGeom prst="roundRect">
            <a:avLst/>
          </a:prstGeom>
        </p:spPr>
        <p:style>
          <a:lnRef idx="1">
            <a:schemeClr val="accent5"/>
          </a:lnRef>
          <a:fillRef idx="3">
            <a:schemeClr val="accent5"/>
          </a:fillRef>
          <a:effectRef idx="2">
            <a:schemeClr val="accent5"/>
          </a:effectRef>
          <a:fontRef idx="minor">
            <a:schemeClr val="lt1"/>
          </a:fontRef>
        </p:style>
        <p:txBody>
          <a:bodyPr anchor="ctr"/>
          <a:lstStyle/>
          <a:p>
            <a:pPr algn="ctr" fontAlgn="base">
              <a:spcBef>
                <a:spcPct val="0"/>
              </a:spcBef>
              <a:spcAft>
                <a:spcPct val="0"/>
              </a:spcAft>
              <a:defRPr/>
            </a:pPr>
            <a:r>
              <a:rPr lang="tr-TR" sz="3200" dirty="0">
                <a:ln w="18415" cmpd="sng">
                  <a:solidFill>
                    <a:srgbClr val="FFFFFF"/>
                  </a:solidFill>
                  <a:prstDash val="solid"/>
                </a:ln>
                <a:solidFill>
                  <a:srgbClr val="FFFFFF"/>
                </a:solidFill>
                <a:effectLst>
                  <a:outerShdw blurRad="63500" dir="3600000" algn="tl" rotWithShape="0">
                    <a:srgbClr val="000000">
                      <a:alpha val="70000"/>
                    </a:srgbClr>
                  </a:outerShdw>
                </a:effectLst>
              </a:rPr>
              <a:t>Yasal Mevzuat</a:t>
            </a:r>
          </a:p>
          <a:p>
            <a:pPr algn="ctr" fontAlgn="base">
              <a:spcBef>
                <a:spcPct val="0"/>
              </a:spcBef>
              <a:spcAft>
                <a:spcPct val="0"/>
              </a:spcAft>
              <a:defRPr/>
            </a:pPr>
            <a:r>
              <a:rPr lang="tr-TR"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rPr>
              <a:t>5237 sayılı</a:t>
            </a:r>
            <a:r>
              <a:rPr lang="tr-TR" sz="3200"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tr-TR"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rPr>
              <a:t>Türk Ceza Kanunu</a:t>
            </a:r>
            <a:endParaRPr lang="tr-TR" sz="32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5 Yuvarlatılmış Dikdörtgen"/>
          <p:cNvSpPr/>
          <p:nvPr/>
        </p:nvSpPr>
        <p:spPr>
          <a:xfrm>
            <a:off x="467544" y="1357298"/>
            <a:ext cx="8358188" cy="5312062"/>
          </a:xfrm>
          <a:prstGeom prst="roundRect">
            <a:avLst>
              <a:gd name="adj" fmla="val 3072"/>
            </a:avLst>
          </a:prstGeom>
        </p:spPr>
        <p:style>
          <a:lnRef idx="1">
            <a:schemeClr val="accent5"/>
          </a:lnRef>
          <a:fillRef idx="2">
            <a:schemeClr val="accent5"/>
          </a:fillRef>
          <a:effectRef idx="1">
            <a:schemeClr val="accent5"/>
          </a:effectRef>
          <a:fontRef idx="minor">
            <a:schemeClr val="dk1"/>
          </a:fontRef>
        </p:style>
        <p:txBody>
          <a:bodyPr anchor="ctr"/>
          <a:lstStyle/>
          <a:p>
            <a:pPr fontAlgn="base">
              <a:lnSpc>
                <a:spcPct val="80000"/>
              </a:lnSpc>
              <a:spcBef>
                <a:spcPct val="0"/>
              </a:spcBef>
              <a:spcAft>
                <a:spcPct val="0"/>
              </a:spcAft>
              <a:defRPr/>
            </a:pPr>
            <a:r>
              <a:rPr lang="tr-TR" sz="2400" b="1" dirty="0">
                <a:solidFill>
                  <a:prstClr val="black"/>
                </a:solidFill>
              </a:rPr>
              <a:t>CİNSEL TACİZ</a:t>
            </a:r>
            <a:r>
              <a:rPr lang="tr-TR" sz="2400" dirty="0">
                <a:solidFill>
                  <a:prstClr val="black"/>
                </a:solidFill>
              </a:rPr>
              <a:t>  (Madde 105)</a:t>
            </a:r>
          </a:p>
          <a:p>
            <a:pPr fontAlgn="base">
              <a:lnSpc>
                <a:spcPct val="80000"/>
              </a:lnSpc>
              <a:spcBef>
                <a:spcPct val="0"/>
              </a:spcBef>
              <a:spcAft>
                <a:spcPct val="0"/>
              </a:spcAft>
              <a:defRPr/>
            </a:pPr>
            <a:endParaRPr lang="tr-TR" sz="2400" dirty="0">
              <a:solidFill>
                <a:prstClr val="black"/>
              </a:solidFill>
            </a:endParaRPr>
          </a:p>
          <a:p>
            <a:pPr fontAlgn="base">
              <a:spcBef>
                <a:spcPct val="0"/>
              </a:spcBef>
              <a:spcAft>
                <a:spcPct val="0"/>
              </a:spcAft>
              <a:defRPr/>
            </a:pPr>
            <a:r>
              <a:rPr lang="tr-TR" sz="2000" dirty="0">
                <a:solidFill>
                  <a:prstClr val="black"/>
                </a:solidFill>
              </a:rPr>
              <a:t>(</a:t>
            </a:r>
            <a:r>
              <a:rPr lang="tr-TR" dirty="0">
                <a:solidFill>
                  <a:prstClr val="black"/>
                </a:solidFill>
              </a:rPr>
              <a:t>1) Bir kimseyi cinsel amaçlı olarak taciz eden kişi hakkında, mağdurun şikâyeti üzerine, üç aydan iki yıla kadar hapis cezasına veya adlî para cezasına hükmolunur.</a:t>
            </a:r>
          </a:p>
          <a:p>
            <a:pPr fontAlgn="base">
              <a:spcBef>
                <a:spcPct val="0"/>
              </a:spcBef>
              <a:spcAft>
                <a:spcPct val="0"/>
              </a:spcAft>
              <a:defRPr/>
            </a:pPr>
            <a:endParaRPr lang="tr-TR" dirty="0">
              <a:solidFill>
                <a:prstClr val="black"/>
              </a:solidFill>
            </a:endParaRPr>
          </a:p>
          <a:p>
            <a:pPr fontAlgn="base">
              <a:spcBef>
                <a:spcPct val="0"/>
              </a:spcBef>
              <a:spcAft>
                <a:spcPct val="0"/>
              </a:spcAft>
              <a:defRPr/>
            </a:pPr>
            <a:r>
              <a:rPr lang="tr-TR" dirty="0">
                <a:solidFill>
                  <a:prstClr val="black"/>
                </a:solidFill>
              </a:rPr>
              <a:t>(2) (Değişik fıkra: 18/06/2014/6545/61 M.D.) suçun </a:t>
            </a:r>
          </a:p>
          <a:p>
            <a:pPr marL="457200" indent="-457200" fontAlgn="base">
              <a:spcBef>
                <a:spcPct val="0"/>
              </a:spcBef>
              <a:spcAft>
                <a:spcPct val="0"/>
              </a:spcAft>
              <a:buFontTx/>
              <a:buAutoNum type="alphaLcParenR"/>
              <a:defRPr/>
            </a:pPr>
            <a:r>
              <a:rPr lang="tr-TR" dirty="0">
                <a:solidFill>
                  <a:prstClr val="black"/>
                </a:solidFill>
              </a:rPr>
              <a:t>Kamu görevinin veya hizmet ilişkisinin ya da aile içi ilişkinin sağladığı kolaylıktan faydalanmak suretiyle,</a:t>
            </a:r>
          </a:p>
          <a:p>
            <a:pPr marL="457200" indent="-457200" fontAlgn="base">
              <a:spcBef>
                <a:spcPct val="0"/>
              </a:spcBef>
              <a:spcAft>
                <a:spcPct val="0"/>
              </a:spcAft>
              <a:buFontTx/>
              <a:buAutoNum type="alphaLcParenR"/>
              <a:defRPr/>
            </a:pPr>
            <a:r>
              <a:rPr lang="tr-TR" dirty="0">
                <a:solidFill>
                  <a:prstClr val="black"/>
                </a:solidFill>
              </a:rPr>
              <a:t>Vasi, eğitici, öğretici, bakıcı, koruyucu aile veya sağlık hizmeti veren ya da koruma, bakım veya gözetim yükümlülüğü bulunan kişiler tarafından,</a:t>
            </a:r>
          </a:p>
          <a:p>
            <a:pPr marL="457200" indent="-457200" fontAlgn="base">
              <a:spcBef>
                <a:spcPct val="0"/>
              </a:spcBef>
              <a:spcAft>
                <a:spcPct val="0"/>
              </a:spcAft>
              <a:buFontTx/>
              <a:buAutoNum type="alphaLcParenR"/>
              <a:defRPr/>
            </a:pPr>
            <a:r>
              <a:rPr lang="tr-TR" dirty="0">
                <a:solidFill>
                  <a:prstClr val="black"/>
                </a:solidFill>
              </a:rPr>
              <a:t>Aynı iş yerinde çalışmanın sağladığı kolaylıktan faydalanmak suretiyle ,</a:t>
            </a:r>
          </a:p>
          <a:p>
            <a:pPr marL="457200" indent="-457200" fontAlgn="base">
              <a:spcBef>
                <a:spcPct val="0"/>
              </a:spcBef>
              <a:spcAft>
                <a:spcPct val="0"/>
              </a:spcAft>
              <a:buFontTx/>
              <a:buAutoNum type="alphaLcParenR"/>
              <a:defRPr/>
            </a:pPr>
            <a:r>
              <a:rPr lang="tr-TR" dirty="0">
                <a:solidFill>
                  <a:prstClr val="black"/>
                </a:solidFill>
              </a:rPr>
              <a:t>Posta veya elektronik haberleşme araçlarının sağladığı kolaylıktan faydalanmak suretiyle,</a:t>
            </a:r>
          </a:p>
          <a:p>
            <a:pPr marL="457200" indent="-457200" fontAlgn="base">
              <a:spcBef>
                <a:spcPct val="0"/>
              </a:spcBef>
              <a:spcAft>
                <a:spcPct val="0"/>
              </a:spcAft>
              <a:buFontTx/>
              <a:buAutoNum type="alphaLcParenR"/>
              <a:defRPr/>
            </a:pPr>
            <a:r>
              <a:rPr lang="tr-TR" dirty="0">
                <a:solidFill>
                  <a:prstClr val="black"/>
                </a:solidFill>
              </a:rPr>
              <a:t>Teşhir suretiyle </a:t>
            </a:r>
          </a:p>
          <a:p>
            <a:pPr marL="457200" indent="-457200" fontAlgn="base">
              <a:spcBef>
                <a:spcPct val="0"/>
              </a:spcBef>
              <a:spcAft>
                <a:spcPct val="0"/>
              </a:spcAft>
              <a:defRPr/>
            </a:pPr>
            <a:r>
              <a:rPr lang="tr-TR" dirty="0">
                <a:solidFill>
                  <a:prstClr val="black"/>
                </a:solidFill>
              </a:rPr>
              <a:t>         İşenmesi halinde yukarıdaki fıkraya göre verilecek ceza yarı oranında arttırılır. Bu fiil nedeni ile mağdur işi bırakmak okuldan veya ailesinden ayrılmak zorunda kalmış ise verilecek ceza bir yıldan az olamaz.</a:t>
            </a:r>
          </a:p>
          <a:p>
            <a:pPr marL="457200" indent="-457200" fontAlgn="base">
              <a:spcBef>
                <a:spcPct val="0"/>
              </a:spcBef>
              <a:spcAft>
                <a:spcPct val="0"/>
              </a:spcAft>
              <a:buFontTx/>
              <a:buAutoNum type="alphaLcParenR"/>
              <a:defRPr/>
            </a:pPr>
            <a:endParaRPr lang="tr-TR" dirty="0">
              <a:solidFill>
                <a:prstClr val="black"/>
              </a:solidFill>
            </a:endParaRPr>
          </a:p>
          <a:p>
            <a:pPr marL="457200" indent="-457200" fontAlgn="base">
              <a:spcBef>
                <a:spcPct val="0"/>
              </a:spcBef>
              <a:spcAft>
                <a:spcPct val="0"/>
              </a:spcAft>
              <a:defRPr/>
            </a:pPr>
            <a:endParaRPr lang="tr-TR" dirty="0">
              <a:solidFill>
                <a:prstClr val="black"/>
              </a:solidFill>
            </a:endParaRPr>
          </a:p>
        </p:txBody>
      </p:sp>
    </p:spTree>
    <p:extLst>
      <p:ext uri="{BB962C8B-B14F-4D97-AF65-F5344CB8AC3E}">
        <p14:creationId xmlns:p14="http://schemas.microsoft.com/office/powerpoint/2010/main" val="115853315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Yuvarlatılmış Dikdörtgen"/>
          <p:cNvSpPr/>
          <p:nvPr/>
        </p:nvSpPr>
        <p:spPr>
          <a:xfrm>
            <a:off x="467544" y="357188"/>
            <a:ext cx="8208912" cy="1000125"/>
          </a:xfrm>
          <a:prstGeom prst="roundRect">
            <a:avLst/>
          </a:prstGeom>
        </p:spPr>
        <p:style>
          <a:lnRef idx="1">
            <a:schemeClr val="accent5"/>
          </a:lnRef>
          <a:fillRef idx="3">
            <a:schemeClr val="accent5"/>
          </a:fillRef>
          <a:effectRef idx="2">
            <a:schemeClr val="accent5"/>
          </a:effectRef>
          <a:fontRef idx="minor">
            <a:schemeClr val="lt1"/>
          </a:fontRef>
        </p:style>
        <p:txBody>
          <a:bodyPr anchor="ctr"/>
          <a:lstStyle/>
          <a:p>
            <a:pPr algn="ctr" fontAlgn="base">
              <a:spcBef>
                <a:spcPct val="0"/>
              </a:spcBef>
              <a:spcAft>
                <a:spcPct val="0"/>
              </a:spcAft>
              <a:defRPr/>
            </a:pPr>
            <a:r>
              <a:rPr lang="tr-TR" sz="3200" dirty="0">
                <a:ln w="18415" cmpd="sng">
                  <a:solidFill>
                    <a:srgbClr val="FFFFFF"/>
                  </a:solidFill>
                  <a:prstDash val="solid"/>
                </a:ln>
                <a:solidFill>
                  <a:srgbClr val="FFFFFF"/>
                </a:solidFill>
                <a:effectLst>
                  <a:outerShdw blurRad="63500" dir="3600000" algn="tl" rotWithShape="0">
                    <a:srgbClr val="000000">
                      <a:alpha val="70000"/>
                    </a:srgbClr>
                  </a:outerShdw>
                </a:effectLst>
              </a:rPr>
              <a:t>Yasal Mevzuat</a:t>
            </a:r>
          </a:p>
          <a:p>
            <a:pPr algn="ctr" fontAlgn="base">
              <a:spcBef>
                <a:spcPct val="0"/>
              </a:spcBef>
              <a:spcAft>
                <a:spcPct val="0"/>
              </a:spcAft>
              <a:defRPr/>
            </a:pPr>
            <a:r>
              <a:rPr lang="tr-TR"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rPr>
              <a:t>5237 sayılı</a:t>
            </a:r>
            <a:r>
              <a:rPr lang="tr-TR" sz="3200"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tr-TR"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rPr>
              <a:t>Türk Ceza Kanunu</a:t>
            </a:r>
            <a:endParaRPr lang="tr-TR" sz="32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5 İçerik Yer Tutucusu"/>
          <p:cNvSpPr>
            <a:spLocks noGrp="1"/>
          </p:cNvSpPr>
          <p:nvPr>
            <p:ph idx="1"/>
          </p:nvPr>
        </p:nvSpPr>
        <p:spPr>
          <a:xfrm>
            <a:off x="357158" y="1643050"/>
            <a:ext cx="8443942" cy="4929200"/>
          </a:xfrm>
          <a:prstGeom prst="roundRect">
            <a:avLst>
              <a:gd name="adj" fmla="val 3072"/>
            </a:avLst>
          </a:prstGeom>
          <a:ln>
            <a:miter lim="800000"/>
            <a:headEnd/>
            <a:tailEnd/>
          </a:ln>
        </p:spPr>
        <p:style>
          <a:lnRef idx="1">
            <a:schemeClr val="accent5"/>
          </a:lnRef>
          <a:fillRef idx="2">
            <a:schemeClr val="accent5"/>
          </a:fillRef>
          <a:effectRef idx="1">
            <a:schemeClr val="accent5"/>
          </a:effectRef>
          <a:fontRef idx="minor">
            <a:schemeClr val="dk1"/>
          </a:fontRef>
        </p:style>
        <p:txBody>
          <a:bodyPr anchor="ctr"/>
          <a:lstStyle/>
          <a:p>
            <a:pPr>
              <a:buFont typeface="Arial" charset="0"/>
              <a:buNone/>
              <a:defRPr/>
            </a:pPr>
            <a:r>
              <a:rPr lang="tr-TR" sz="2000" dirty="0" smtClean="0"/>
              <a:t>FUHUŞ (MADDE 227 )</a:t>
            </a:r>
          </a:p>
          <a:p>
            <a:pPr>
              <a:buFont typeface="Arial" charset="0"/>
              <a:buNone/>
              <a:defRPr/>
            </a:pPr>
            <a:r>
              <a:rPr lang="tr-TR" sz="2000" dirty="0" smtClean="0"/>
              <a:t>(1)Çocuğu </a:t>
            </a:r>
            <a:r>
              <a:rPr lang="tr-TR" sz="2000" dirty="0" err="1" smtClean="0"/>
              <a:t>fuhuşa</a:t>
            </a:r>
            <a:r>
              <a:rPr lang="tr-TR" sz="2000" dirty="0" smtClean="0"/>
              <a:t> teşvik eden, bunun yolunu kolaylaştıran bu maksatla tedarik eden veya barından ya da çocuğun fuhşuna aracılık eden kişi </a:t>
            </a:r>
            <a:r>
              <a:rPr lang="tr-TR" sz="2000" b="1" dirty="0" smtClean="0"/>
              <a:t>4 yıldan 10 yıla kadar hapis ve 5000 güne kadar adli para cezası ile cezalandırılır. </a:t>
            </a:r>
            <a:r>
              <a:rPr lang="tr-TR" sz="2000" dirty="0" smtClean="0"/>
              <a:t>bu suçun işlenişine yönelik hazırlık hareketlerinde  tamamlanmış suç gibi cezalandırılır. </a:t>
            </a:r>
          </a:p>
          <a:p>
            <a:pPr>
              <a:buFont typeface="Arial" charset="0"/>
              <a:buNone/>
              <a:defRPr/>
            </a:pPr>
            <a:r>
              <a:rPr lang="tr-TR" sz="2000" dirty="0" smtClean="0"/>
              <a:t>(5) Yukarıdaki fıkralarda tanımlanan suçların eş, üstsoy, kayın üstsoy, kardeş, evlat edinen, vasi, eğitici, öğretici, bakıcı, koruma ve gözetim yükümlülüğü bulunan diğer kişiler tarafından ya da kamu görevi ve ya hizmet ilişkisinin sağladığı nüfusu kötüye kullanılmak suretiyle işlenmesi halinde verilecek ceza yarı oranında arttırılır.</a:t>
            </a:r>
          </a:p>
          <a:p>
            <a:pPr>
              <a:buFont typeface="Arial" charset="0"/>
              <a:buNone/>
              <a:defRPr/>
            </a:pPr>
            <a:r>
              <a:rPr lang="tr-TR" sz="2000" dirty="0" smtClean="0"/>
              <a:t> </a:t>
            </a:r>
          </a:p>
          <a:p>
            <a:pPr>
              <a:lnSpc>
                <a:spcPct val="120000"/>
              </a:lnSpc>
              <a:defRPr/>
            </a:pPr>
            <a:endParaRPr lang="tr-TR" sz="2000" dirty="0"/>
          </a:p>
        </p:txBody>
      </p:sp>
    </p:spTree>
    <p:extLst>
      <p:ext uri="{BB962C8B-B14F-4D97-AF65-F5344CB8AC3E}">
        <p14:creationId xmlns:p14="http://schemas.microsoft.com/office/powerpoint/2010/main" val="23275477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Yuvarlatılmış Dikdörtgen"/>
          <p:cNvSpPr/>
          <p:nvPr/>
        </p:nvSpPr>
        <p:spPr>
          <a:xfrm>
            <a:off x="395536" y="357188"/>
            <a:ext cx="8208912" cy="1000125"/>
          </a:xfrm>
          <a:prstGeom prst="roundRect">
            <a:avLst/>
          </a:prstGeom>
        </p:spPr>
        <p:style>
          <a:lnRef idx="1">
            <a:schemeClr val="accent5"/>
          </a:lnRef>
          <a:fillRef idx="3">
            <a:schemeClr val="accent5"/>
          </a:fillRef>
          <a:effectRef idx="2">
            <a:schemeClr val="accent5"/>
          </a:effectRef>
          <a:fontRef idx="minor">
            <a:schemeClr val="lt1"/>
          </a:fontRef>
        </p:style>
        <p:txBody>
          <a:bodyPr anchor="ctr"/>
          <a:lstStyle/>
          <a:p>
            <a:pPr algn="ctr" fontAlgn="base">
              <a:spcBef>
                <a:spcPct val="0"/>
              </a:spcBef>
              <a:spcAft>
                <a:spcPct val="0"/>
              </a:spcAft>
              <a:defRPr/>
            </a:pPr>
            <a:r>
              <a:rPr lang="tr-TR" sz="3200" b="1" dirty="0">
                <a:ln w="18415" cmpd="sng">
                  <a:solidFill>
                    <a:srgbClr val="FFFFFF"/>
                  </a:solidFill>
                  <a:prstDash val="solid"/>
                </a:ln>
                <a:solidFill>
                  <a:srgbClr val="FF0000"/>
                </a:solidFill>
                <a:effectLst>
                  <a:outerShdw blurRad="63500" dir="3600000" algn="tl" rotWithShape="0">
                    <a:srgbClr val="000000">
                      <a:alpha val="70000"/>
                    </a:srgbClr>
                  </a:outerShdw>
                </a:effectLst>
              </a:rPr>
              <a:t>Suçu Bildirim Yükümlülüğü</a:t>
            </a:r>
          </a:p>
        </p:txBody>
      </p:sp>
      <p:sp>
        <p:nvSpPr>
          <p:cNvPr id="6" name="5 Yuvarlatılmış Dikdörtgen"/>
          <p:cNvSpPr/>
          <p:nvPr/>
        </p:nvSpPr>
        <p:spPr>
          <a:xfrm>
            <a:off x="395536" y="1700808"/>
            <a:ext cx="8358188" cy="4896544"/>
          </a:xfrm>
          <a:prstGeom prst="roundRect">
            <a:avLst>
              <a:gd name="adj" fmla="val 3072"/>
            </a:avLst>
          </a:prstGeom>
        </p:spPr>
        <p:style>
          <a:lnRef idx="1">
            <a:schemeClr val="accent5"/>
          </a:lnRef>
          <a:fillRef idx="2">
            <a:schemeClr val="accent5"/>
          </a:fillRef>
          <a:effectRef idx="1">
            <a:schemeClr val="accent5"/>
          </a:effectRef>
          <a:fontRef idx="minor">
            <a:schemeClr val="dk1"/>
          </a:fontRef>
        </p:style>
        <p:txBody>
          <a:bodyPr anchor="ctr"/>
          <a:lstStyle/>
          <a:p>
            <a:pPr fontAlgn="base">
              <a:lnSpc>
                <a:spcPct val="80000"/>
              </a:lnSpc>
              <a:spcBef>
                <a:spcPct val="0"/>
              </a:spcBef>
              <a:spcAft>
                <a:spcPct val="0"/>
              </a:spcAft>
              <a:defRPr/>
            </a:pPr>
            <a:r>
              <a:rPr lang="tr-TR" sz="2000" b="1" dirty="0">
                <a:solidFill>
                  <a:prstClr val="black"/>
                </a:solidFill>
              </a:rPr>
              <a:t>TCK Madde 278 – </a:t>
            </a:r>
          </a:p>
          <a:p>
            <a:pPr fontAlgn="base">
              <a:lnSpc>
                <a:spcPct val="120000"/>
              </a:lnSpc>
              <a:spcBef>
                <a:spcPct val="0"/>
              </a:spcBef>
              <a:spcAft>
                <a:spcPct val="0"/>
              </a:spcAft>
              <a:defRPr/>
            </a:pPr>
            <a:r>
              <a:rPr lang="tr-TR" sz="2000" dirty="0">
                <a:solidFill>
                  <a:prstClr val="black"/>
                </a:solidFill>
              </a:rPr>
              <a:t>	(1) İşlenmekte olan bir suçu yetkili makamlara bildirmeyen kişi, bir yıla kadar hapis cezası ile cezalandırılır.</a:t>
            </a:r>
          </a:p>
          <a:p>
            <a:pPr fontAlgn="base">
              <a:lnSpc>
                <a:spcPct val="120000"/>
              </a:lnSpc>
              <a:spcBef>
                <a:spcPct val="0"/>
              </a:spcBef>
              <a:spcAft>
                <a:spcPct val="0"/>
              </a:spcAft>
              <a:defRPr/>
            </a:pPr>
            <a:endParaRPr lang="tr-TR" sz="2000" dirty="0">
              <a:solidFill>
                <a:prstClr val="black"/>
              </a:solidFill>
            </a:endParaRPr>
          </a:p>
          <a:p>
            <a:pPr fontAlgn="base">
              <a:lnSpc>
                <a:spcPct val="120000"/>
              </a:lnSpc>
              <a:spcBef>
                <a:spcPct val="0"/>
              </a:spcBef>
              <a:spcAft>
                <a:spcPct val="0"/>
              </a:spcAft>
              <a:defRPr/>
            </a:pPr>
            <a:r>
              <a:rPr lang="tr-TR" sz="2000" dirty="0">
                <a:solidFill>
                  <a:prstClr val="black"/>
                </a:solidFill>
              </a:rPr>
              <a:t>	(2) İşlenmiş olmakla birlikte, sebebiyet verdiği neticelerin sınırlandırılması hâlen mümkün bulunan bir suçu yetkili makamlara bildirmeyen kişi, yukarıdaki fıkra hükmüne göre cezalandırılır.</a:t>
            </a:r>
          </a:p>
          <a:p>
            <a:pPr fontAlgn="base">
              <a:lnSpc>
                <a:spcPct val="120000"/>
              </a:lnSpc>
              <a:spcBef>
                <a:spcPct val="0"/>
              </a:spcBef>
              <a:spcAft>
                <a:spcPct val="0"/>
              </a:spcAft>
              <a:defRPr/>
            </a:pPr>
            <a:endParaRPr lang="tr-TR" sz="2000" dirty="0">
              <a:solidFill>
                <a:prstClr val="black"/>
              </a:solidFill>
            </a:endParaRPr>
          </a:p>
          <a:p>
            <a:pPr fontAlgn="base">
              <a:lnSpc>
                <a:spcPct val="120000"/>
              </a:lnSpc>
              <a:spcBef>
                <a:spcPct val="0"/>
              </a:spcBef>
              <a:spcAft>
                <a:spcPct val="0"/>
              </a:spcAft>
              <a:defRPr/>
            </a:pPr>
            <a:r>
              <a:rPr lang="tr-TR" sz="2000" dirty="0">
                <a:solidFill>
                  <a:prstClr val="black"/>
                </a:solidFill>
              </a:rPr>
              <a:t>	(3) Mağdurun </a:t>
            </a:r>
            <a:r>
              <a:rPr lang="tr-TR" sz="2000" dirty="0" err="1">
                <a:solidFill>
                  <a:prstClr val="black"/>
                </a:solidFill>
              </a:rPr>
              <a:t>onbeş</a:t>
            </a:r>
            <a:r>
              <a:rPr lang="tr-TR" sz="2000" dirty="0">
                <a:solidFill>
                  <a:prstClr val="black"/>
                </a:solidFill>
              </a:rPr>
              <a:t> yaşını bitirmemiş bir çocuk, bedensel veya ruhsal bakımdan özürlü olan ya da hamileliği nedeniyle kendisini savunamayacak durumda bulunan kimse olması hâlinde, yukarıdaki fıkralara göre verilecek ceza, yarı oranında artırılır. </a:t>
            </a:r>
          </a:p>
          <a:p>
            <a:pPr fontAlgn="base">
              <a:lnSpc>
                <a:spcPct val="120000"/>
              </a:lnSpc>
              <a:spcBef>
                <a:spcPct val="0"/>
              </a:spcBef>
              <a:spcAft>
                <a:spcPct val="0"/>
              </a:spcAft>
              <a:defRPr/>
            </a:pPr>
            <a:endParaRPr lang="tr-TR" sz="2000" dirty="0">
              <a:solidFill>
                <a:prstClr val="black"/>
              </a:solidFill>
            </a:endParaRPr>
          </a:p>
        </p:txBody>
      </p:sp>
    </p:spTree>
    <p:extLst>
      <p:ext uri="{BB962C8B-B14F-4D97-AF65-F5344CB8AC3E}">
        <p14:creationId xmlns:p14="http://schemas.microsoft.com/office/powerpoint/2010/main" val="328911079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Yuvarlatılmış Dikdörtgen"/>
          <p:cNvSpPr/>
          <p:nvPr/>
        </p:nvSpPr>
        <p:spPr>
          <a:xfrm>
            <a:off x="539552" y="357188"/>
            <a:ext cx="8208912" cy="1000125"/>
          </a:xfrm>
          <a:prstGeom prst="roundRect">
            <a:avLst/>
          </a:prstGeom>
        </p:spPr>
        <p:style>
          <a:lnRef idx="1">
            <a:schemeClr val="accent5"/>
          </a:lnRef>
          <a:fillRef idx="3">
            <a:schemeClr val="accent5"/>
          </a:fillRef>
          <a:effectRef idx="2">
            <a:schemeClr val="accent5"/>
          </a:effectRef>
          <a:fontRef idx="minor">
            <a:schemeClr val="lt1"/>
          </a:fontRef>
        </p:style>
        <p:txBody>
          <a:bodyPr anchor="ctr"/>
          <a:lstStyle/>
          <a:p>
            <a:pPr algn="ctr" fontAlgn="base">
              <a:spcBef>
                <a:spcPct val="0"/>
              </a:spcBef>
              <a:spcAft>
                <a:spcPct val="0"/>
              </a:spcAft>
              <a:defRPr/>
            </a:pPr>
            <a:r>
              <a:rPr lang="tr-TR" sz="3200" dirty="0">
                <a:ln w="18415" cmpd="sng">
                  <a:solidFill>
                    <a:srgbClr val="FFFFFF"/>
                  </a:solidFill>
                  <a:prstDash val="solid"/>
                </a:ln>
                <a:solidFill>
                  <a:srgbClr val="FFFFFF"/>
                </a:solidFill>
                <a:effectLst>
                  <a:outerShdw blurRad="63500" dir="3600000" algn="tl" rotWithShape="0">
                    <a:srgbClr val="000000">
                      <a:alpha val="70000"/>
                    </a:srgbClr>
                  </a:outerShdw>
                </a:effectLst>
              </a:rPr>
              <a:t>Kamu Görevlisinin Suçu Bildirim Yükümlülüğü</a:t>
            </a:r>
          </a:p>
        </p:txBody>
      </p:sp>
      <p:sp>
        <p:nvSpPr>
          <p:cNvPr id="6" name="5 Yuvarlatılmış Dikdörtgen"/>
          <p:cNvSpPr/>
          <p:nvPr/>
        </p:nvSpPr>
        <p:spPr>
          <a:xfrm>
            <a:off x="428625" y="1571625"/>
            <a:ext cx="8358188" cy="4357688"/>
          </a:xfrm>
          <a:prstGeom prst="roundRect">
            <a:avLst>
              <a:gd name="adj" fmla="val 3072"/>
            </a:avLst>
          </a:prstGeom>
        </p:spPr>
        <p:style>
          <a:lnRef idx="1">
            <a:schemeClr val="accent5"/>
          </a:lnRef>
          <a:fillRef idx="2">
            <a:schemeClr val="accent5"/>
          </a:fillRef>
          <a:effectRef idx="1">
            <a:schemeClr val="accent5"/>
          </a:effectRef>
          <a:fontRef idx="minor">
            <a:schemeClr val="dk1"/>
          </a:fontRef>
        </p:style>
        <p:txBody>
          <a:bodyPr anchor="ctr"/>
          <a:lstStyle/>
          <a:p>
            <a:pPr algn="ctr" fontAlgn="base">
              <a:spcBef>
                <a:spcPct val="0"/>
              </a:spcBef>
              <a:spcAft>
                <a:spcPct val="0"/>
              </a:spcAft>
              <a:defRPr/>
            </a:pPr>
            <a:endParaRPr lang="tr-TR" dirty="0">
              <a:solidFill>
                <a:prstClr val="black"/>
              </a:solidFill>
            </a:endParaRPr>
          </a:p>
        </p:txBody>
      </p:sp>
      <p:sp>
        <p:nvSpPr>
          <p:cNvPr id="33798" name="6 Dikdörtgen"/>
          <p:cNvSpPr>
            <a:spLocks noChangeArrowheads="1"/>
          </p:cNvSpPr>
          <p:nvPr/>
        </p:nvSpPr>
        <p:spPr bwMode="auto">
          <a:xfrm>
            <a:off x="468313" y="1844675"/>
            <a:ext cx="8207375" cy="413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lnSpc>
                <a:spcPct val="110000"/>
              </a:lnSpc>
              <a:spcBef>
                <a:spcPct val="0"/>
              </a:spcBef>
              <a:spcAft>
                <a:spcPct val="0"/>
              </a:spcAft>
            </a:pPr>
            <a:r>
              <a:rPr lang="tr-TR" sz="2400" b="1">
                <a:solidFill>
                  <a:prstClr val="black"/>
                </a:solidFill>
                <a:cs typeface="Arial" charset="0"/>
              </a:rPr>
              <a:t>TCK  Madde 279 – </a:t>
            </a:r>
          </a:p>
          <a:p>
            <a:pPr fontAlgn="base">
              <a:lnSpc>
                <a:spcPct val="110000"/>
              </a:lnSpc>
              <a:spcBef>
                <a:spcPct val="0"/>
              </a:spcBef>
              <a:spcAft>
                <a:spcPct val="0"/>
              </a:spcAft>
            </a:pPr>
            <a:r>
              <a:rPr lang="tr-TR" sz="2400">
                <a:solidFill>
                  <a:prstClr val="black"/>
                </a:solidFill>
                <a:cs typeface="Arial" charset="0"/>
              </a:rPr>
              <a:t>	(1) Kamu adına soruşturma ve kovuşturmayı gerektiren bir suçun işlendiğini </a:t>
            </a:r>
            <a:r>
              <a:rPr lang="tr-TR" sz="2400" u="sng">
                <a:solidFill>
                  <a:prstClr val="black"/>
                </a:solidFill>
                <a:cs typeface="Arial" charset="0"/>
              </a:rPr>
              <a:t>göreviyle bağlantılı olarak öğrenip de yetkili makamlara bildirimde bulunmayı ihmal eden veya bu hususta gecikme gösteren kamu görevlisi</a:t>
            </a:r>
            <a:r>
              <a:rPr lang="tr-TR" sz="2400">
                <a:solidFill>
                  <a:prstClr val="black"/>
                </a:solidFill>
                <a:cs typeface="Arial" charset="0"/>
              </a:rPr>
              <a:t>, altı aydan iki yıla kadar hapis cezası ile cezalandırılır. </a:t>
            </a:r>
          </a:p>
          <a:p>
            <a:pPr fontAlgn="base">
              <a:lnSpc>
                <a:spcPct val="110000"/>
              </a:lnSpc>
              <a:spcBef>
                <a:spcPct val="0"/>
              </a:spcBef>
              <a:spcAft>
                <a:spcPct val="0"/>
              </a:spcAft>
            </a:pPr>
            <a:endParaRPr lang="tr-TR" sz="2400">
              <a:solidFill>
                <a:prstClr val="black"/>
              </a:solidFill>
              <a:cs typeface="Arial" charset="0"/>
            </a:endParaRPr>
          </a:p>
          <a:p>
            <a:pPr fontAlgn="base">
              <a:lnSpc>
                <a:spcPct val="110000"/>
              </a:lnSpc>
              <a:spcBef>
                <a:spcPct val="0"/>
              </a:spcBef>
              <a:spcAft>
                <a:spcPct val="0"/>
              </a:spcAft>
            </a:pPr>
            <a:r>
              <a:rPr lang="tr-TR" sz="2400">
                <a:solidFill>
                  <a:prstClr val="black"/>
                </a:solidFill>
                <a:cs typeface="Arial" charset="0"/>
              </a:rPr>
              <a:t>	(2) Suçun, adlî kolluk görevini yapan kişi tarafından işlenmesi hâlinde, yukarıdaki fıkraya göre verilecek ceza yarı oranında artırılır. </a:t>
            </a:r>
          </a:p>
        </p:txBody>
      </p:sp>
    </p:spTree>
    <p:extLst>
      <p:ext uri="{BB962C8B-B14F-4D97-AF65-F5344CB8AC3E}">
        <p14:creationId xmlns:p14="http://schemas.microsoft.com/office/powerpoint/2010/main" val="217382356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Yuvarlatılmış Dikdörtgen"/>
          <p:cNvSpPr/>
          <p:nvPr/>
        </p:nvSpPr>
        <p:spPr>
          <a:xfrm>
            <a:off x="467544" y="357188"/>
            <a:ext cx="8280920" cy="1000125"/>
          </a:xfrm>
          <a:prstGeom prst="roundRect">
            <a:avLst/>
          </a:prstGeom>
        </p:spPr>
        <p:style>
          <a:lnRef idx="1">
            <a:schemeClr val="accent5"/>
          </a:lnRef>
          <a:fillRef idx="3">
            <a:schemeClr val="accent5"/>
          </a:fillRef>
          <a:effectRef idx="2">
            <a:schemeClr val="accent5"/>
          </a:effectRef>
          <a:fontRef idx="minor">
            <a:schemeClr val="lt1"/>
          </a:fontRef>
        </p:style>
        <p:txBody>
          <a:bodyPr anchor="ctr"/>
          <a:lstStyle/>
          <a:p>
            <a:pPr algn="ctr" fontAlgn="base">
              <a:spcBef>
                <a:spcPct val="0"/>
              </a:spcBef>
              <a:spcAft>
                <a:spcPct val="0"/>
              </a:spcAft>
              <a:defRPr/>
            </a:pPr>
            <a:r>
              <a:rPr lang="tr-TR" sz="3200" dirty="0">
                <a:ln w="18415" cmpd="sng">
                  <a:solidFill>
                    <a:srgbClr val="FFFFFF"/>
                  </a:solidFill>
                  <a:prstDash val="solid"/>
                </a:ln>
                <a:solidFill>
                  <a:srgbClr val="FFFFFF"/>
                </a:solidFill>
                <a:effectLst>
                  <a:outerShdw blurRad="63500" dir="3600000" algn="tl" rotWithShape="0">
                    <a:srgbClr val="000000">
                      <a:alpha val="70000"/>
                    </a:srgbClr>
                  </a:outerShdw>
                </a:effectLst>
              </a:rPr>
              <a:t>Sağlık Mesleği Mensuplarının Suçu Bildirim Yükümlülüğü</a:t>
            </a:r>
          </a:p>
        </p:txBody>
      </p:sp>
      <p:sp>
        <p:nvSpPr>
          <p:cNvPr id="6" name="5 Yuvarlatılmış Dikdörtgen"/>
          <p:cNvSpPr/>
          <p:nvPr/>
        </p:nvSpPr>
        <p:spPr>
          <a:xfrm>
            <a:off x="428625" y="1628775"/>
            <a:ext cx="8358188" cy="4464050"/>
          </a:xfrm>
          <a:prstGeom prst="roundRect">
            <a:avLst>
              <a:gd name="adj" fmla="val 3072"/>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tr-TR" dirty="0">
              <a:solidFill>
                <a:prstClr val="white"/>
              </a:solidFill>
            </a:endParaRPr>
          </a:p>
        </p:txBody>
      </p:sp>
      <p:sp>
        <p:nvSpPr>
          <p:cNvPr id="7" name="6 Dikdörtgen"/>
          <p:cNvSpPr/>
          <p:nvPr/>
        </p:nvSpPr>
        <p:spPr>
          <a:xfrm>
            <a:off x="395536" y="1628800"/>
            <a:ext cx="8352928" cy="4561249"/>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p>
            <a:pPr fontAlgn="base">
              <a:lnSpc>
                <a:spcPct val="110000"/>
              </a:lnSpc>
              <a:spcBef>
                <a:spcPct val="0"/>
              </a:spcBef>
              <a:spcAft>
                <a:spcPct val="0"/>
              </a:spcAft>
              <a:defRPr/>
            </a:pPr>
            <a:r>
              <a:rPr lang="tr-TR" sz="2400" b="1" dirty="0">
                <a:solidFill>
                  <a:prstClr val="black"/>
                </a:solidFill>
              </a:rPr>
              <a:t>TCK  Madde 280 – </a:t>
            </a:r>
          </a:p>
          <a:p>
            <a:pPr fontAlgn="base">
              <a:lnSpc>
                <a:spcPct val="110000"/>
              </a:lnSpc>
              <a:spcBef>
                <a:spcPct val="0"/>
              </a:spcBef>
              <a:spcAft>
                <a:spcPct val="0"/>
              </a:spcAft>
              <a:defRPr/>
            </a:pPr>
            <a:r>
              <a:rPr lang="tr-TR" sz="2400" dirty="0">
                <a:solidFill>
                  <a:prstClr val="black"/>
                </a:solidFill>
              </a:rPr>
              <a:t>	(1) Görevini yaptığı sırada bir </a:t>
            </a:r>
            <a:r>
              <a:rPr lang="tr-TR" sz="2400" u="sng" dirty="0">
                <a:solidFill>
                  <a:prstClr val="black"/>
                </a:solidFill>
              </a:rPr>
              <a:t>suçun işlendiği yönünde bir belirti ile karşılaşmasına rağmen</a:t>
            </a:r>
            <a:r>
              <a:rPr lang="tr-TR" sz="2400" dirty="0">
                <a:solidFill>
                  <a:prstClr val="black"/>
                </a:solidFill>
              </a:rPr>
              <a:t>, durumu yetkili makamlara bildirmeyen veya bu hususta gecikme gösteren sağlık mesleği mensubu, bir yıla kadar hapis cezası ile cezalandırılır. </a:t>
            </a:r>
          </a:p>
          <a:p>
            <a:pPr fontAlgn="base">
              <a:lnSpc>
                <a:spcPct val="110000"/>
              </a:lnSpc>
              <a:spcBef>
                <a:spcPct val="0"/>
              </a:spcBef>
              <a:spcAft>
                <a:spcPct val="0"/>
              </a:spcAft>
              <a:defRPr/>
            </a:pPr>
            <a:endParaRPr lang="tr-TR" sz="2400" dirty="0">
              <a:solidFill>
                <a:prstClr val="black"/>
              </a:solidFill>
            </a:endParaRPr>
          </a:p>
          <a:p>
            <a:pPr fontAlgn="base">
              <a:lnSpc>
                <a:spcPct val="110000"/>
              </a:lnSpc>
              <a:spcBef>
                <a:spcPct val="0"/>
              </a:spcBef>
              <a:spcAft>
                <a:spcPct val="0"/>
              </a:spcAft>
              <a:defRPr/>
            </a:pPr>
            <a:r>
              <a:rPr lang="tr-TR" sz="2400" dirty="0">
                <a:solidFill>
                  <a:prstClr val="black"/>
                </a:solidFill>
              </a:rPr>
              <a:t>	(2) Sağlık mesleği mensubu deyiminden tabip, diş tabibi, eczacı, ebe, hemşire ve sağlık hizmeti veren diğer kişiler anlaşılır.</a:t>
            </a:r>
          </a:p>
          <a:p>
            <a:pPr fontAlgn="base">
              <a:lnSpc>
                <a:spcPct val="110000"/>
              </a:lnSpc>
              <a:spcBef>
                <a:spcPct val="0"/>
              </a:spcBef>
              <a:spcAft>
                <a:spcPct val="0"/>
              </a:spcAft>
              <a:defRPr/>
            </a:pPr>
            <a:endParaRPr lang="tr-TR" sz="2400" dirty="0">
              <a:solidFill>
                <a:prstClr val="black"/>
              </a:solidFill>
            </a:endParaRPr>
          </a:p>
          <a:p>
            <a:pPr fontAlgn="base">
              <a:lnSpc>
                <a:spcPct val="110000"/>
              </a:lnSpc>
              <a:spcBef>
                <a:spcPct val="0"/>
              </a:spcBef>
              <a:spcAft>
                <a:spcPct val="0"/>
              </a:spcAft>
              <a:defRPr/>
            </a:pPr>
            <a:endParaRPr lang="tr-TR" sz="2400" dirty="0">
              <a:solidFill>
                <a:prstClr val="black"/>
              </a:solidFill>
            </a:endParaRPr>
          </a:p>
          <a:p>
            <a:pPr fontAlgn="base">
              <a:lnSpc>
                <a:spcPct val="110000"/>
              </a:lnSpc>
              <a:spcBef>
                <a:spcPct val="0"/>
              </a:spcBef>
              <a:spcAft>
                <a:spcPct val="0"/>
              </a:spcAft>
              <a:defRPr/>
            </a:pPr>
            <a:r>
              <a:rPr lang="tr-TR" sz="2400" dirty="0">
                <a:solidFill>
                  <a:prstClr val="black"/>
                </a:solidFill>
              </a:rPr>
              <a:t> </a:t>
            </a:r>
          </a:p>
        </p:txBody>
      </p:sp>
    </p:spTree>
    <p:extLst>
      <p:ext uri="{BB962C8B-B14F-4D97-AF65-F5344CB8AC3E}">
        <p14:creationId xmlns:p14="http://schemas.microsoft.com/office/powerpoint/2010/main" val="308929125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11560" y="1916832"/>
            <a:ext cx="7848872" cy="4176464"/>
          </a:xfrm>
        </p:spPr>
        <p:txBody>
          <a:bodyPr>
            <a:normAutofit fontScale="92500" lnSpcReduction="20000"/>
          </a:bodyPr>
          <a:lstStyle/>
          <a:p>
            <a:r>
              <a:rPr lang="tr-TR" b="1" dirty="0" smtClean="0"/>
              <a:t>Anne-babalar </a:t>
            </a:r>
            <a:r>
              <a:rPr lang="tr-TR" b="1" smtClean="0"/>
              <a:t>konuyla ilgili bilinçlendirilebilir</a:t>
            </a:r>
            <a:r>
              <a:rPr lang="tr-TR" b="1" dirty="0" smtClean="0"/>
              <a:t>,</a:t>
            </a:r>
          </a:p>
          <a:p>
            <a:r>
              <a:rPr lang="tr-TR" b="1" dirty="0" smtClean="0"/>
              <a:t>Çocuklarla </a:t>
            </a:r>
            <a:r>
              <a:rPr lang="tr-TR" b="1" dirty="0"/>
              <a:t>(özellikle ilkokul çağında) “UYGUN VE UYGUN OLMAYAN FİZİKSEL TEMAS” konusunda etkinlikler yapılabilir, istismara girebilecek fiziksel dokunmalar öğretilebilir</a:t>
            </a:r>
            <a:r>
              <a:rPr lang="tr-TR" b="1" dirty="0" smtClean="0"/>
              <a:t>.</a:t>
            </a:r>
          </a:p>
          <a:p>
            <a:r>
              <a:rPr lang="tr-TR" b="1" dirty="0" smtClean="0"/>
              <a:t>Çocuklarla </a:t>
            </a:r>
            <a:r>
              <a:rPr lang="tr-TR" b="1" dirty="0"/>
              <a:t>“HAYIR DİYEBİLME” becerisi ile ilgili değişik etkinlikler yapılabilir</a:t>
            </a:r>
            <a:r>
              <a:rPr lang="tr-TR" b="1" dirty="0" smtClean="0"/>
              <a:t>,</a:t>
            </a:r>
          </a:p>
          <a:p>
            <a:r>
              <a:rPr lang="tr-TR" b="1" dirty="0" smtClean="0"/>
              <a:t>Çocuklara </a:t>
            </a:r>
            <a:r>
              <a:rPr lang="tr-TR" b="1" dirty="0"/>
              <a:t>kendi haklarını, mahremiyet alanını ve kişisel sınırlarını öğretmeye yönelik etkinlikler düzenlenebilir,</a:t>
            </a:r>
            <a:br>
              <a:rPr lang="tr-TR" b="1" dirty="0"/>
            </a:br>
            <a:r>
              <a:rPr lang="tr-TR" b="1" dirty="0" smtClean="0"/>
              <a:t>Çocuklara </a:t>
            </a:r>
            <a:r>
              <a:rPr lang="tr-TR" b="1" dirty="0"/>
              <a:t>kaçırılma, alıkonulma, şiddete maruz kalma gibi durumlardan kurtulmaya yönelik etkinlikler (Çığlık atma, saklanma, acil durum telefonlarını arama, kaçma vs. ) yapılabilir</a:t>
            </a:r>
            <a:r>
              <a:rPr lang="tr-TR" b="1" dirty="0" smtClean="0"/>
              <a:t>,</a:t>
            </a:r>
          </a:p>
          <a:p>
            <a:r>
              <a:rPr lang="tr-TR" b="1" dirty="0" smtClean="0"/>
              <a:t>Çocuklara </a:t>
            </a:r>
            <a:r>
              <a:rPr lang="tr-TR" b="1" dirty="0"/>
              <a:t>okula geliş-gidişlerde ve diğer zamanlarda uyacakları “GÜVENLİ DAVRANIŞ EĞİTİMİ” verilebilir.</a:t>
            </a:r>
          </a:p>
        </p:txBody>
      </p:sp>
      <p:sp>
        <p:nvSpPr>
          <p:cNvPr id="3" name="Başlık 2"/>
          <p:cNvSpPr>
            <a:spLocks noGrp="1"/>
          </p:cNvSpPr>
          <p:nvPr>
            <p:ph type="title"/>
          </p:nvPr>
        </p:nvSpPr>
        <p:spPr/>
        <p:txBody>
          <a:bodyPr>
            <a:normAutofit fontScale="90000"/>
          </a:bodyPr>
          <a:lstStyle/>
          <a:p>
            <a:r>
              <a:rPr lang="tr-TR" dirty="0" smtClean="0"/>
              <a:t>ÖNLEYİCİ-KORUYUCU ÇALIŞMALAR</a:t>
            </a:r>
            <a:endParaRPr lang="tr-TR" dirty="0"/>
          </a:p>
        </p:txBody>
      </p:sp>
    </p:spTree>
    <p:extLst>
      <p:ext uri="{BB962C8B-B14F-4D97-AF65-F5344CB8AC3E}">
        <p14:creationId xmlns:p14="http://schemas.microsoft.com/office/powerpoint/2010/main" val="25372248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35842" name="Picture 6" descr="j02849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3" name="WordArt 22" descr="Kağıt torba"/>
          <p:cNvSpPr>
            <a:spLocks noChangeArrowheads="1" noChangeShapeType="1" noTextEdit="1"/>
          </p:cNvSpPr>
          <p:nvPr/>
        </p:nvSpPr>
        <p:spPr bwMode="auto">
          <a:xfrm>
            <a:off x="2071688" y="3167063"/>
            <a:ext cx="5000625" cy="523875"/>
          </a:xfrm>
          <a:prstGeom prst="rect">
            <a:avLst/>
          </a:prstGeom>
        </p:spPr>
        <p:txBody>
          <a:bodyPr wrap="none" fromWordArt="1">
            <a:prstTxWarp prst="textPlain">
              <a:avLst>
                <a:gd name="adj" fmla="val 50000"/>
              </a:avLst>
            </a:prstTxWarp>
          </a:bodyPr>
          <a:lstStyle/>
          <a:p>
            <a:pPr algn="ctr" fontAlgn="base">
              <a:spcBef>
                <a:spcPct val="0"/>
              </a:spcBef>
              <a:spcAft>
                <a:spcPct val="0"/>
              </a:spcAft>
            </a:pPr>
            <a:endParaRPr lang="tr-TR" sz="3600" kern="10">
              <a:ln w="9525">
                <a:solidFill>
                  <a:srgbClr val="008000"/>
                </a:solidFill>
                <a:round/>
                <a:headEnd/>
                <a:tailEnd/>
              </a:ln>
              <a:blipFill dpi="0" rotWithShape="0">
                <a:blip r:embed="rId5"/>
                <a:srcRect/>
                <a:tile tx="0" ty="0" sx="100000" sy="100000" flip="none" algn="tl"/>
              </a:blipFill>
              <a:effectLst>
                <a:outerShdw dist="563972" dir="14049741" sx="125000" sy="125000" algn="tl" rotWithShape="0">
                  <a:srgbClr val="C7DFD3">
                    <a:alpha val="79999"/>
                  </a:srgbClr>
                </a:outerShdw>
              </a:effectLst>
              <a:latin typeface="Times New Roman"/>
              <a:cs typeface="Times New Roman"/>
            </a:endParaRPr>
          </a:p>
        </p:txBody>
      </p:sp>
      <p:sp>
        <p:nvSpPr>
          <p:cNvPr id="2" name="Dikdörtgen 1"/>
          <p:cNvSpPr/>
          <p:nvPr/>
        </p:nvSpPr>
        <p:spPr>
          <a:xfrm>
            <a:off x="4211960" y="836712"/>
            <a:ext cx="4572000" cy="369332"/>
          </a:xfrm>
          <a:prstGeom prst="rect">
            <a:avLst/>
          </a:prstGeom>
        </p:spPr>
        <p:txBody>
          <a:bodyPr>
            <a:spAutoFit/>
          </a:bodyPr>
          <a:lstStyle/>
          <a:p>
            <a:pPr fontAlgn="base">
              <a:spcBef>
                <a:spcPct val="0"/>
              </a:spcBef>
              <a:spcAft>
                <a:spcPct val="0"/>
              </a:spcAft>
            </a:pPr>
            <a:r>
              <a:rPr lang="tr-TR" dirty="0">
                <a:solidFill>
                  <a:prstClr val="black"/>
                </a:solidFill>
                <a:cs typeface="Arial" charset="0"/>
              </a:rPr>
              <a:t>.</a:t>
            </a:r>
          </a:p>
        </p:txBody>
      </p:sp>
    </p:spTree>
    <p:custDataLst>
      <p:tags r:id="rId1"/>
    </p:custDataLst>
    <p:extLst>
      <p:ext uri="{BB962C8B-B14F-4D97-AF65-F5344CB8AC3E}">
        <p14:creationId xmlns:p14="http://schemas.microsoft.com/office/powerpoint/2010/main" val="3881699972"/>
      </p:ext>
    </p:extLst>
  </p:cSld>
  <p:clrMapOvr>
    <a:masterClrMapping/>
  </p:clrMapOvr>
  <p:transition advClick="0" advTm="128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10000"/>
          </a:bodyPr>
          <a:lstStyle/>
          <a:p>
            <a:pPr lvl="0">
              <a:lnSpc>
                <a:spcPct val="115000"/>
              </a:lnSpc>
              <a:spcAft>
                <a:spcPts val="1000"/>
              </a:spcAft>
              <a:buFont typeface="Symbol"/>
              <a:buChar char=""/>
            </a:pPr>
            <a:r>
              <a:rPr lang="tr-TR" b="1" dirty="0">
                <a:ea typeface="Calibri"/>
                <a:cs typeface="Calibri"/>
              </a:rPr>
              <a:t>İstismar vakalarında tespit edilen en küçük çocuk yaşı 4,</a:t>
            </a:r>
          </a:p>
          <a:p>
            <a:pPr lvl="0">
              <a:lnSpc>
                <a:spcPct val="115000"/>
              </a:lnSpc>
              <a:spcAft>
                <a:spcPts val="1000"/>
              </a:spcAft>
              <a:buFont typeface="Symbol"/>
              <a:buChar char=""/>
            </a:pPr>
            <a:r>
              <a:rPr lang="tr-TR" b="1" dirty="0">
                <a:ea typeface="Calibri"/>
                <a:cs typeface="Calibri"/>
              </a:rPr>
              <a:t>Türkiye Psikiyatri Derneği Türkiye’de çocukların % 33’ü cinsel istismara uğradığını belirtiyor, (Dünya ortalaması % 20)</a:t>
            </a:r>
          </a:p>
          <a:p>
            <a:pPr lvl="0">
              <a:lnSpc>
                <a:spcPct val="115000"/>
              </a:lnSpc>
              <a:spcAft>
                <a:spcPts val="1000"/>
              </a:spcAft>
              <a:buFont typeface="Symbol"/>
              <a:buChar char=""/>
            </a:pPr>
            <a:r>
              <a:rPr lang="tr-TR" b="1" dirty="0">
                <a:ea typeface="Calibri"/>
                <a:cs typeface="Calibri"/>
              </a:rPr>
              <a:t>İstismarcıların % 85 tanıdık birisi oluyor,</a:t>
            </a:r>
          </a:p>
          <a:p>
            <a:pPr lvl="0">
              <a:lnSpc>
                <a:spcPct val="115000"/>
              </a:lnSpc>
              <a:spcAft>
                <a:spcPts val="1000"/>
              </a:spcAft>
              <a:buFont typeface="Symbol"/>
              <a:buChar char=""/>
            </a:pPr>
            <a:r>
              <a:rPr lang="tr-TR" b="1" dirty="0">
                <a:ea typeface="Calibri"/>
                <a:cs typeface="Calibri"/>
              </a:rPr>
              <a:t>İstismara uğrayan çocukların % 70’i 11 yaşından küçüklerden oluşuyor,</a:t>
            </a:r>
          </a:p>
          <a:p>
            <a:endParaRPr lang="tr-TR" dirty="0"/>
          </a:p>
        </p:txBody>
      </p:sp>
      <p:sp>
        <p:nvSpPr>
          <p:cNvPr id="3" name="Başlık 2"/>
          <p:cNvSpPr>
            <a:spLocks noGrp="1"/>
          </p:cNvSpPr>
          <p:nvPr>
            <p:ph type="title"/>
          </p:nvPr>
        </p:nvSpPr>
        <p:spPr/>
        <p:txBody>
          <a:bodyPr/>
          <a:lstStyle/>
          <a:p>
            <a:r>
              <a:rPr lang="tr-TR" b="1" dirty="0">
                <a:solidFill>
                  <a:srgbClr val="FF0000"/>
                </a:solidFill>
              </a:rPr>
              <a:t>DİKKAT ÇEKİCİ İSTATİSTİKLER</a:t>
            </a:r>
            <a:endParaRPr lang="tr-TR" dirty="0"/>
          </a:p>
        </p:txBody>
      </p:sp>
    </p:spTree>
    <p:extLst>
      <p:ext uri="{BB962C8B-B14F-4D97-AF65-F5344CB8AC3E}">
        <p14:creationId xmlns:p14="http://schemas.microsoft.com/office/powerpoint/2010/main" val="1303011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72067" y="1628800"/>
            <a:ext cx="7408333" cy="4497363"/>
          </a:xfrm>
        </p:spPr>
        <p:txBody>
          <a:bodyPr>
            <a:normAutofit/>
          </a:bodyPr>
          <a:lstStyle/>
          <a:p>
            <a:pPr lvl="0"/>
            <a:r>
              <a:rPr lang="tr-TR" sz="2000" b="1" dirty="0" smtClean="0"/>
              <a:t>İstismarın yüzde 80-95’lik bölümü 25-40 yaş arası evli erkekler tarafından yapılıyor ve olay genellikle ev ile okul arasındaki bölgede gerçekleşiyor,</a:t>
            </a:r>
            <a:endParaRPr lang="tr-TR" sz="2000" dirty="0" smtClean="0"/>
          </a:p>
          <a:p>
            <a:pPr lvl="0"/>
            <a:r>
              <a:rPr lang="tr-TR" sz="2000" b="1" dirty="0" smtClean="0"/>
              <a:t>İstismarcıların yaş ortalaması 26 iken, yaş aralığı 12 ile 67 arasında değişiyor,</a:t>
            </a:r>
            <a:endParaRPr lang="tr-TR" sz="2000" dirty="0" smtClean="0"/>
          </a:p>
          <a:p>
            <a:pPr lvl="0"/>
            <a:r>
              <a:rPr lang="tr-TR" sz="2000" b="1" dirty="0" smtClean="0"/>
              <a:t>Raporlara göre istismarın yüzde 49,3’ü zorlayarak gerçekleşirken yüzde 44’ü de planlı olarak gerçekleşmiş. İstismarda tehdit oranı yüzde 30, ceza kullanımı yüzde 10 ve ödül kullanım oranı ise yüzde 8,7. Olaya direnç gösterenlerin oranı yüzde 41,3 iken çocukların yüzde 14’ü fiziksel zarar görüyor ve yüzde 20’si hamile kalıyor.</a:t>
            </a:r>
            <a:endParaRPr lang="tr-TR" sz="2000" dirty="0" smtClean="0"/>
          </a:p>
        </p:txBody>
      </p:sp>
      <p:sp>
        <p:nvSpPr>
          <p:cNvPr id="2" name="Başlık 1"/>
          <p:cNvSpPr>
            <a:spLocks noGrp="1"/>
          </p:cNvSpPr>
          <p:nvPr>
            <p:ph type="title"/>
          </p:nvPr>
        </p:nvSpPr>
        <p:spPr/>
        <p:txBody>
          <a:bodyPr/>
          <a:lstStyle/>
          <a:p>
            <a:r>
              <a:rPr lang="tr-TR" b="1" dirty="0" smtClean="0">
                <a:solidFill>
                  <a:srgbClr val="FF0000"/>
                </a:solidFill>
              </a:rPr>
              <a:t>DİKKAT ÇEKİCİ İSTATİSTİKLER</a:t>
            </a:r>
            <a:endParaRPr lang="tr-TR" b="1" dirty="0">
              <a:solidFill>
                <a:srgbClr val="FF0000"/>
              </a:solidFill>
            </a:endParaRPr>
          </a:p>
        </p:txBody>
      </p:sp>
    </p:spTree>
    <p:extLst>
      <p:ext uri="{BB962C8B-B14F-4D97-AF65-F5344CB8AC3E}">
        <p14:creationId xmlns:p14="http://schemas.microsoft.com/office/powerpoint/2010/main" val="2880529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755576" y="2276872"/>
            <a:ext cx="7408333" cy="3450696"/>
          </a:xfrm>
        </p:spPr>
        <p:txBody>
          <a:bodyPr>
            <a:normAutofit fontScale="92500"/>
          </a:bodyPr>
          <a:lstStyle/>
          <a:p>
            <a:pPr lvl="0"/>
            <a:r>
              <a:rPr lang="tr-TR" b="1" dirty="0"/>
              <a:t>2014 yılı cinsel istismar vakası: İstanbul = 1200, Elazığ = 165,</a:t>
            </a:r>
            <a:endParaRPr lang="tr-TR" dirty="0"/>
          </a:p>
          <a:p>
            <a:pPr lvl="0"/>
            <a:r>
              <a:rPr lang="tr-TR" b="1" dirty="0"/>
              <a:t>İstanbul=binde 0,8, Elazığ=binde 3</a:t>
            </a:r>
            <a:endParaRPr lang="tr-TR" dirty="0"/>
          </a:p>
          <a:p>
            <a:r>
              <a:rPr lang="tr-TR" b="1" dirty="0"/>
              <a:t>Türkiye dünyada çocuk istismarı sıralamasında (oranında) üçüncü sırada yer almaktadır. Moritanya birinci sırada,</a:t>
            </a:r>
          </a:p>
          <a:p>
            <a:r>
              <a:rPr lang="tr-TR" b="1" dirty="0"/>
              <a:t>Türkiye’de çocuklara yönelik cinsel istismar vakaları son 10 yılda %125 artmış durumdadır.</a:t>
            </a:r>
          </a:p>
          <a:p>
            <a:r>
              <a:rPr lang="tr-TR" b="1" dirty="0"/>
              <a:t>DİKKAT: Çocuğa yönelik cinsel istismar vakalarının sadece % </a:t>
            </a:r>
            <a:r>
              <a:rPr lang="tr-TR" b="1" dirty="0" smtClean="0"/>
              <a:t>10-15’i </a:t>
            </a:r>
            <a:r>
              <a:rPr lang="tr-TR" b="1" dirty="0"/>
              <a:t>adli mercilere intikal ediyor.</a:t>
            </a:r>
            <a:endParaRPr lang="tr-TR" dirty="0"/>
          </a:p>
          <a:p>
            <a:endParaRPr lang="tr-TR" dirty="0"/>
          </a:p>
        </p:txBody>
      </p:sp>
      <p:sp>
        <p:nvSpPr>
          <p:cNvPr id="3" name="Başlık 2"/>
          <p:cNvSpPr>
            <a:spLocks noGrp="1"/>
          </p:cNvSpPr>
          <p:nvPr>
            <p:ph type="title"/>
          </p:nvPr>
        </p:nvSpPr>
        <p:spPr/>
        <p:txBody>
          <a:bodyPr/>
          <a:lstStyle/>
          <a:p>
            <a:r>
              <a:rPr lang="tr-TR" b="1" dirty="0">
                <a:solidFill>
                  <a:srgbClr val="FF0000"/>
                </a:solidFill>
              </a:rPr>
              <a:t>DİKKAT ÇEKİCİ İSTATİSTİKLER</a:t>
            </a:r>
            <a:endParaRPr lang="tr-TR" dirty="0"/>
          </a:p>
        </p:txBody>
      </p:sp>
    </p:spTree>
    <p:extLst>
      <p:ext uri="{BB962C8B-B14F-4D97-AF65-F5344CB8AC3E}">
        <p14:creationId xmlns:p14="http://schemas.microsoft.com/office/powerpoint/2010/main" val="3443581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0"/>
            <a:ext cx="8229600" cy="1285875"/>
          </a:xfrm>
        </p:spPr>
        <p:txBody>
          <a:bodyPr/>
          <a:lstStyle/>
          <a:p>
            <a:pPr eaLnBrk="1" hangingPunct="1"/>
            <a:endParaRPr lang="tr-TR" sz="2800" smtClean="0"/>
          </a:p>
        </p:txBody>
      </p:sp>
      <p:graphicFrame>
        <p:nvGraphicFramePr>
          <p:cNvPr id="4" name="Diagram 3"/>
          <p:cNvGraphicFramePr/>
          <p:nvPr>
            <p:extLst>
              <p:ext uri="{D42A27DB-BD31-4B8C-83A1-F6EECF244321}">
                <p14:modId xmlns:p14="http://schemas.microsoft.com/office/powerpoint/2010/main" val="1339695496"/>
              </p:ext>
            </p:extLst>
          </p:nvPr>
        </p:nvGraphicFramePr>
        <p:xfrm>
          <a:off x="539552" y="2285992"/>
          <a:ext cx="7920880" cy="43577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Aşağı Ok"/>
          <p:cNvSpPr/>
          <p:nvPr/>
        </p:nvSpPr>
        <p:spPr>
          <a:xfrm>
            <a:off x="4286250" y="1428750"/>
            <a:ext cx="484188" cy="7143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tr-TR" dirty="0">
              <a:solidFill>
                <a:prstClr val="white"/>
              </a:solidFill>
            </a:endParaRPr>
          </a:p>
        </p:txBody>
      </p:sp>
      <p:sp>
        <p:nvSpPr>
          <p:cNvPr id="6" name="5 Yuvarlatılmış Dikdörtgen"/>
          <p:cNvSpPr/>
          <p:nvPr/>
        </p:nvSpPr>
        <p:spPr>
          <a:xfrm>
            <a:off x="785813" y="214313"/>
            <a:ext cx="7643812" cy="100012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tr-TR" sz="2400" dirty="0">
                <a:solidFill>
                  <a:srgbClr val="1F497D"/>
                </a:solidFill>
              </a:rPr>
              <a:t>Dünya Sağlık Örgütü </a:t>
            </a:r>
            <a:r>
              <a:rPr lang="tr-TR" sz="2400" dirty="0" smtClean="0">
                <a:solidFill>
                  <a:srgbClr val="1F497D"/>
                </a:solidFill>
              </a:rPr>
              <a:t>tarafından </a:t>
            </a:r>
            <a:r>
              <a:rPr lang="tr-TR" sz="2400" smtClean="0">
                <a:solidFill>
                  <a:srgbClr val="1F497D"/>
                </a:solidFill>
              </a:rPr>
              <a:t>çocuğa yönelik </a:t>
            </a:r>
            <a:r>
              <a:rPr lang="tr-TR" sz="2400" dirty="0">
                <a:solidFill>
                  <a:srgbClr val="1F497D"/>
                </a:solidFill>
              </a:rPr>
              <a:t>4 tip kötü muamele tanımlanmaktadır.</a:t>
            </a:r>
          </a:p>
        </p:txBody>
      </p:sp>
    </p:spTree>
    <p:extLst>
      <p:ext uri="{BB962C8B-B14F-4D97-AF65-F5344CB8AC3E}">
        <p14:creationId xmlns:p14="http://schemas.microsoft.com/office/powerpoint/2010/main" val="334397024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539552" y="1556792"/>
          <a:ext cx="8208912" cy="49843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941119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539552" y="1556792"/>
          <a:ext cx="8208912" cy="49843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233302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3.4|7.3"/>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99</TotalTime>
  <Words>2131</Words>
  <Application>Microsoft Office PowerPoint</Application>
  <PresentationFormat>Ekran Gösterisi (4:3)</PresentationFormat>
  <Paragraphs>273</Paragraphs>
  <Slides>38</Slides>
  <Notes>24</Notes>
  <HiddenSlides>0</HiddenSlides>
  <MMClips>0</MMClips>
  <ScaleCrop>false</ScaleCrop>
  <HeadingPairs>
    <vt:vector size="4" baseType="variant">
      <vt:variant>
        <vt:lpstr>Tema</vt:lpstr>
      </vt:variant>
      <vt:variant>
        <vt:i4>1</vt:i4>
      </vt:variant>
      <vt:variant>
        <vt:lpstr>Slayt Başlıkları</vt:lpstr>
      </vt:variant>
      <vt:variant>
        <vt:i4>38</vt:i4>
      </vt:variant>
    </vt:vector>
  </HeadingPairs>
  <TitlesOfParts>
    <vt:vector size="39" baseType="lpstr">
      <vt:lpstr>Dalga Biçimi</vt:lpstr>
      <vt:lpstr>PowerPoint Sunusu</vt:lpstr>
      <vt:lpstr>   Eğitimin Hedefi </vt:lpstr>
      <vt:lpstr>DİKKAT ÇEKİCİ İSTATİSTİKLER</vt:lpstr>
      <vt:lpstr>DİKKAT ÇEKİCİ İSTATİSTİKLER</vt:lpstr>
      <vt:lpstr>DİKKAT ÇEKİCİ İSTATİSTİKLER</vt:lpstr>
      <vt:lpstr>DİKKAT ÇEKİCİ İSTATİSTİKLER</vt:lpstr>
      <vt:lpstr>PowerPoint Sunusu</vt:lpstr>
      <vt:lpstr>PowerPoint Sunusu</vt:lpstr>
      <vt:lpstr>PowerPoint Sunusu</vt:lpstr>
      <vt:lpstr>PowerPoint Sunusu</vt:lpstr>
      <vt:lpstr>PowerPoint Sunusu</vt:lpstr>
      <vt:lpstr>PowerPoint Sunusu</vt:lpstr>
      <vt:lpstr> İstismar ve ihmalin belirti ve bulguları </vt:lpstr>
      <vt:lpstr> İstismar ve ihmalin belirti ve bulguları </vt:lpstr>
      <vt:lpstr> İstismar ve ihmalin belirti ve bulguları </vt:lpstr>
      <vt:lpstr> İstismar ve ihmalin belirti ve bulguları </vt:lpstr>
      <vt:lpstr>PowerPoint Sunusu</vt:lpstr>
      <vt:lpstr>PowerPoint Sunusu</vt:lpstr>
      <vt:lpstr>PowerPoint Sunusu</vt:lpstr>
      <vt:lpstr>Çocuğun istismar edildiğini fark ettiniz, ya da öğrendiniz...</vt:lpstr>
      <vt:lpstr>Çocuğun istismar edildiğini fark ettiniz, ya da öğrendiniz...</vt:lpstr>
      <vt:lpstr>Çocuğun istismar edildiğini fark ettiniz, ya da öğrendiniz...</vt:lpstr>
      <vt:lpstr>PowerPoint Sunusu</vt:lpstr>
      <vt:lpstr>PowerPoint Sunusu</vt:lpstr>
      <vt:lpstr>Çocuğun istismar edildiğini fark ettiniz, ya da öğrendiniz...</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ÖNLEYİCİ-KORUYUCU ÇALIŞMALAR</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Windows Kullanıcısı</cp:lastModifiedBy>
  <cp:revision>16</cp:revision>
  <dcterms:created xsi:type="dcterms:W3CDTF">2015-02-17T16:47:53Z</dcterms:created>
  <dcterms:modified xsi:type="dcterms:W3CDTF">2018-10-10T08:48:03Z</dcterms:modified>
</cp:coreProperties>
</file>