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78" r:id="rId2"/>
    <p:sldId id="268" r:id="rId3"/>
    <p:sldId id="327" r:id="rId4"/>
    <p:sldId id="256" r:id="rId5"/>
    <p:sldId id="279" r:id="rId6"/>
    <p:sldId id="284" r:id="rId7"/>
    <p:sldId id="314" r:id="rId8"/>
    <p:sldId id="280" r:id="rId9"/>
    <p:sldId id="278" r:id="rId10"/>
    <p:sldId id="315" r:id="rId11"/>
    <p:sldId id="281" r:id="rId12"/>
    <p:sldId id="331" r:id="rId13"/>
    <p:sldId id="366" r:id="rId14"/>
    <p:sldId id="261" r:id="rId15"/>
    <p:sldId id="318" r:id="rId16"/>
    <p:sldId id="307" r:id="rId17"/>
    <p:sldId id="285" r:id="rId18"/>
    <p:sldId id="282" r:id="rId19"/>
    <p:sldId id="316" r:id="rId20"/>
    <p:sldId id="283" r:id="rId21"/>
    <p:sldId id="257" r:id="rId22"/>
    <p:sldId id="317" r:id="rId23"/>
    <p:sldId id="360" r:id="rId24"/>
    <p:sldId id="258" r:id="rId25"/>
    <p:sldId id="286" r:id="rId26"/>
    <p:sldId id="287" r:id="rId27"/>
    <p:sldId id="293" r:id="rId28"/>
    <p:sldId id="288" r:id="rId29"/>
    <p:sldId id="319" r:id="rId30"/>
    <p:sldId id="294" r:id="rId31"/>
    <p:sldId id="320" r:id="rId32"/>
    <p:sldId id="289" r:id="rId33"/>
    <p:sldId id="321" r:id="rId34"/>
    <p:sldId id="290" r:id="rId35"/>
    <p:sldId id="292" r:id="rId36"/>
    <p:sldId id="365" r:id="rId37"/>
    <p:sldId id="295" r:id="rId38"/>
    <p:sldId id="345" r:id="rId39"/>
    <p:sldId id="346" r:id="rId40"/>
    <p:sldId id="296" r:id="rId41"/>
    <p:sldId id="322" r:id="rId42"/>
    <p:sldId id="308" r:id="rId43"/>
    <p:sldId id="309" r:id="rId44"/>
    <p:sldId id="310" r:id="rId45"/>
    <p:sldId id="369" r:id="rId46"/>
    <p:sldId id="370" r:id="rId47"/>
    <p:sldId id="371" r:id="rId48"/>
    <p:sldId id="372" r:id="rId49"/>
    <p:sldId id="373" r:id="rId50"/>
    <p:sldId id="311" r:id="rId51"/>
    <p:sldId id="330" r:id="rId52"/>
    <p:sldId id="324" r:id="rId53"/>
    <p:sldId id="355" r:id="rId54"/>
    <p:sldId id="352" r:id="rId55"/>
    <p:sldId id="344" r:id="rId56"/>
    <p:sldId id="325" r:id="rId57"/>
    <p:sldId id="342" r:id="rId58"/>
    <p:sldId id="326" r:id="rId59"/>
    <p:sldId id="333" r:id="rId60"/>
    <p:sldId id="338" r:id="rId61"/>
    <p:sldId id="337" r:id="rId62"/>
    <p:sldId id="335" r:id="rId63"/>
    <p:sldId id="343" r:id="rId64"/>
    <p:sldId id="350" r:id="rId65"/>
    <p:sldId id="328" r:id="rId66"/>
    <p:sldId id="332" r:id="rId67"/>
    <p:sldId id="340" r:id="rId68"/>
    <p:sldId id="329" r:id="rId69"/>
    <p:sldId id="339" r:id="rId70"/>
    <p:sldId id="341" r:id="rId71"/>
    <p:sldId id="334" r:id="rId72"/>
    <p:sldId id="348" r:id="rId73"/>
    <p:sldId id="347" r:id="rId74"/>
    <p:sldId id="336" r:id="rId75"/>
    <p:sldId id="323" r:id="rId7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9B0A"/>
    <a:srgbClr val="A50021"/>
    <a:srgbClr val="990033"/>
    <a:srgbClr val="9A0400"/>
    <a:srgbClr val="FF9900"/>
    <a:srgbClr val="1E51E2"/>
    <a:srgbClr val="6CA935"/>
    <a:srgbClr val="45A62A"/>
    <a:srgbClr val="565320"/>
    <a:srgbClr val="3B2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8"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14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90F5B-40E4-46B6-97A6-80EEAFFD9D9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tr-TR"/>
        </a:p>
      </dgm:t>
    </dgm:pt>
    <dgm:pt modelId="{8F14024B-E320-4CAA-BAAF-C3CDCDCCC344}">
      <dgm:prSet/>
      <dgm:spPr/>
      <dgm:t>
        <a:bodyPr/>
        <a:lstStyle/>
        <a:p>
          <a:pPr rtl="0"/>
          <a:r>
            <a:rPr lang="tr-TR" b="1" dirty="0" smtClean="0"/>
            <a:t>ANNE – BABA TUTUMLARI</a:t>
          </a:r>
          <a:endParaRPr lang="tr-TR" dirty="0"/>
        </a:p>
      </dgm:t>
    </dgm:pt>
    <dgm:pt modelId="{6FC8D28C-FDFA-43AB-AD3F-B78CAA49259E}" type="parTrans" cxnId="{587AFE59-563D-417D-B42C-FAB4DFE3BC5C}">
      <dgm:prSet/>
      <dgm:spPr/>
      <dgm:t>
        <a:bodyPr/>
        <a:lstStyle/>
        <a:p>
          <a:endParaRPr lang="tr-TR"/>
        </a:p>
      </dgm:t>
    </dgm:pt>
    <dgm:pt modelId="{4B280E93-D5FB-4D13-9AF9-B0397978C716}" type="sibTrans" cxnId="{587AFE59-563D-417D-B42C-FAB4DFE3BC5C}">
      <dgm:prSet/>
      <dgm:spPr/>
      <dgm:t>
        <a:bodyPr/>
        <a:lstStyle/>
        <a:p>
          <a:endParaRPr lang="tr-TR"/>
        </a:p>
      </dgm:t>
    </dgm:pt>
    <dgm:pt modelId="{7221D0E8-3DE0-460D-83B1-FE0F23443F56}" type="pres">
      <dgm:prSet presAssocID="{55290F5B-40E4-46B6-97A6-80EEAFFD9D9B}" presName="Name0" presStyleCnt="0">
        <dgm:presLayoutVars>
          <dgm:chMax val="7"/>
          <dgm:dir/>
          <dgm:animLvl val="lvl"/>
          <dgm:resizeHandles val="exact"/>
        </dgm:presLayoutVars>
      </dgm:prSet>
      <dgm:spPr/>
      <dgm:t>
        <a:bodyPr/>
        <a:lstStyle/>
        <a:p>
          <a:endParaRPr lang="tr-TR"/>
        </a:p>
      </dgm:t>
    </dgm:pt>
    <dgm:pt modelId="{EBAE0840-E66F-4841-A6EC-31D90B8C281E}" type="pres">
      <dgm:prSet presAssocID="{8F14024B-E320-4CAA-BAAF-C3CDCDCCC344}" presName="circle1" presStyleLbl="node1" presStyleIdx="0" presStyleCnt="1"/>
      <dgm:spPr/>
    </dgm:pt>
    <dgm:pt modelId="{0E83D662-41AE-417D-AA94-7ABBD7B2C383}" type="pres">
      <dgm:prSet presAssocID="{8F14024B-E320-4CAA-BAAF-C3CDCDCCC344}" presName="space" presStyleCnt="0"/>
      <dgm:spPr/>
    </dgm:pt>
    <dgm:pt modelId="{78047E61-52CD-491B-99F9-4E902397D3E7}" type="pres">
      <dgm:prSet presAssocID="{8F14024B-E320-4CAA-BAAF-C3CDCDCCC344}" presName="rect1" presStyleLbl="alignAcc1" presStyleIdx="0" presStyleCnt="1"/>
      <dgm:spPr/>
      <dgm:t>
        <a:bodyPr/>
        <a:lstStyle/>
        <a:p>
          <a:endParaRPr lang="tr-TR"/>
        </a:p>
      </dgm:t>
    </dgm:pt>
    <dgm:pt modelId="{CC44036C-D93E-4644-909C-B2AEA3E46D95}" type="pres">
      <dgm:prSet presAssocID="{8F14024B-E320-4CAA-BAAF-C3CDCDCCC344}" presName="rect1ParTxNoCh" presStyleLbl="alignAcc1" presStyleIdx="0" presStyleCnt="1">
        <dgm:presLayoutVars>
          <dgm:chMax val="1"/>
          <dgm:bulletEnabled val="1"/>
        </dgm:presLayoutVars>
      </dgm:prSet>
      <dgm:spPr/>
      <dgm:t>
        <a:bodyPr/>
        <a:lstStyle/>
        <a:p>
          <a:endParaRPr lang="tr-TR"/>
        </a:p>
      </dgm:t>
    </dgm:pt>
  </dgm:ptLst>
  <dgm:cxnLst>
    <dgm:cxn modelId="{587AFE59-563D-417D-B42C-FAB4DFE3BC5C}" srcId="{55290F5B-40E4-46B6-97A6-80EEAFFD9D9B}" destId="{8F14024B-E320-4CAA-BAAF-C3CDCDCCC344}" srcOrd="0" destOrd="0" parTransId="{6FC8D28C-FDFA-43AB-AD3F-B78CAA49259E}" sibTransId="{4B280E93-D5FB-4D13-9AF9-B0397978C716}"/>
    <dgm:cxn modelId="{55A5B566-A996-4173-9D73-81799BAB74B0}" type="presOf" srcId="{55290F5B-40E4-46B6-97A6-80EEAFFD9D9B}" destId="{7221D0E8-3DE0-460D-83B1-FE0F23443F56}" srcOrd="0" destOrd="0" presId="urn:microsoft.com/office/officeart/2005/8/layout/target3"/>
    <dgm:cxn modelId="{8D6C6B9C-3230-429B-8F11-B4CFA8EE3016}" type="presOf" srcId="{8F14024B-E320-4CAA-BAAF-C3CDCDCCC344}" destId="{78047E61-52CD-491B-99F9-4E902397D3E7}" srcOrd="0" destOrd="0" presId="urn:microsoft.com/office/officeart/2005/8/layout/target3"/>
    <dgm:cxn modelId="{05B46E92-3C8E-4883-82AA-F5A685931083}" type="presOf" srcId="{8F14024B-E320-4CAA-BAAF-C3CDCDCCC344}" destId="{CC44036C-D93E-4644-909C-B2AEA3E46D95}" srcOrd="1" destOrd="0" presId="urn:microsoft.com/office/officeart/2005/8/layout/target3"/>
    <dgm:cxn modelId="{F9DC31C9-8B58-42DD-81CF-5F0918B50D87}" type="presParOf" srcId="{7221D0E8-3DE0-460D-83B1-FE0F23443F56}" destId="{EBAE0840-E66F-4841-A6EC-31D90B8C281E}" srcOrd="0" destOrd="0" presId="urn:microsoft.com/office/officeart/2005/8/layout/target3"/>
    <dgm:cxn modelId="{279CF46F-19B0-4172-9B13-37AD2046EF32}" type="presParOf" srcId="{7221D0E8-3DE0-460D-83B1-FE0F23443F56}" destId="{0E83D662-41AE-417D-AA94-7ABBD7B2C383}" srcOrd="1" destOrd="0" presId="urn:microsoft.com/office/officeart/2005/8/layout/target3"/>
    <dgm:cxn modelId="{0F8DCC78-02AC-4D4D-98F0-65C0448A2BA9}" type="presParOf" srcId="{7221D0E8-3DE0-460D-83B1-FE0F23443F56}" destId="{78047E61-52CD-491B-99F9-4E902397D3E7}" srcOrd="2" destOrd="0" presId="urn:microsoft.com/office/officeart/2005/8/layout/target3"/>
    <dgm:cxn modelId="{4B0245A1-5B10-4903-B322-139E54081B58}" type="presParOf" srcId="{7221D0E8-3DE0-460D-83B1-FE0F23443F56}" destId="{CC44036C-D93E-4644-909C-B2AEA3E46D95}"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009BC6-450A-4248-B48A-1EDF5FEA5B59}"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tr-TR"/>
        </a:p>
      </dgm:t>
    </dgm:pt>
    <dgm:pt modelId="{41454BF2-7E01-4708-AC4F-945D7BE133A0}">
      <dgm:prSet/>
      <dgm:spPr/>
      <dgm:t>
        <a:bodyPr/>
        <a:lstStyle/>
        <a:p>
          <a:pPr rtl="0"/>
          <a:r>
            <a:rPr lang="tr-TR" b="1" dirty="0" smtClean="0"/>
            <a:t>Otoriter-Baskıcı Anne-Baba Tutumu</a:t>
          </a:r>
          <a:endParaRPr lang="tr-TR" b="1" dirty="0"/>
        </a:p>
      </dgm:t>
    </dgm:pt>
    <dgm:pt modelId="{BCDA52C8-4527-4431-A568-D38FE1FF7824}" type="parTrans" cxnId="{B696DE6A-4A02-4C55-AAD2-3DFDF61665EB}">
      <dgm:prSet/>
      <dgm:spPr/>
      <dgm:t>
        <a:bodyPr/>
        <a:lstStyle/>
        <a:p>
          <a:endParaRPr lang="tr-TR"/>
        </a:p>
      </dgm:t>
    </dgm:pt>
    <dgm:pt modelId="{6681A535-B58A-4881-8CA3-F8D3D194F969}" type="sibTrans" cxnId="{B696DE6A-4A02-4C55-AAD2-3DFDF61665EB}">
      <dgm:prSet/>
      <dgm:spPr/>
      <dgm:t>
        <a:bodyPr/>
        <a:lstStyle/>
        <a:p>
          <a:endParaRPr lang="tr-TR"/>
        </a:p>
      </dgm:t>
    </dgm:pt>
    <dgm:pt modelId="{9958428A-D0C9-4340-A63A-A3486068D76E}" type="pres">
      <dgm:prSet presAssocID="{3A009BC6-450A-4248-B48A-1EDF5FEA5B59}" presName="Name0" presStyleCnt="0">
        <dgm:presLayoutVars>
          <dgm:chMax val="7"/>
          <dgm:dir/>
          <dgm:animLvl val="lvl"/>
          <dgm:resizeHandles val="exact"/>
        </dgm:presLayoutVars>
      </dgm:prSet>
      <dgm:spPr/>
      <dgm:t>
        <a:bodyPr/>
        <a:lstStyle/>
        <a:p>
          <a:endParaRPr lang="tr-TR"/>
        </a:p>
      </dgm:t>
    </dgm:pt>
    <dgm:pt modelId="{CE21D241-33DF-486B-BB30-AB2A82630C55}" type="pres">
      <dgm:prSet presAssocID="{41454BF2-7E01-4708-AC4F-945D7BE133A0}" presName="circle1" presStyleLbl="node1" presStyleIdx="0" presStyleCnt="1"/>
      <dgm:spPr/>
    </dgm:pt>
    <dgm:pt modelId="{536D99DE-3DCA-48C8-B856-F318FAB42084}" type="pres">
      <dgm:prSet presAssocID="{41454BF2-7E01-4708-AC4F-945D7BE133A0}" presName="space" presStyleCnt="0"/>
      <dgm:spPr/>
    </dgm:pt>
    <dgm:pt modelId="{3B00534C-6752-4FFC-98E0-F40A47DD5B95}" type="pres">
      <dgm:prSet presAssocID="{41454BF2-7E01-4708-AC4F-945D7BE133A0}" presName="rect1" presStyleLbl="alignAcc1" presStyleIdx="0" presStyleCnt="1"/>
      <dgm:spPr/>
      <dgm:t>
        <a:bodyPr/>
        <a:lstStyle/>
        <a:p>
          <a:endParaRPr lang="tr-TR"/>
        </a:p>
      </dgm:t>
    </dgm:pt>
    <dgm:pt modelId="{2A9D9BE1-36F8-49CE-91A0-590DFDECBFA9}" type="pres">
      <dgm:prSet presAssocID="{41454BF2-7E01-4708-AC4F-945D7BE133A0}" presName="rect1ParTxNoCh" presStyleLbl="alignAcc1" presStyleIdx="0" presStyleCnt="1">
        <dgm:presLayoutVars>
          <dgm:chMax val="1"/>
          <dgm:bulletEnabled val="1"/>
        </dgm:presLayoutVars>
      </dgm:prSet>
      <dgm:spPr/>
      <dgm:t>
        <a:bodyPr/>
        <a:lstStyle/>
        <a:p>
          <a:endParaRPr lang="tr-TR"/>
        </a:p>
      </dgm:t>
    </dgm:pt>
  </dgm:ptLst>
  <dgm:cxnLst>
    <dgm:cxn modelId="{ACF2C8E7-D8AD-40EC-924E-E6FC83322641}" type="presOf" srcId="{41454BF2-7E01-4708-AC4F-945D7BE133A0}" destId="{2A9D9BE1-36F8-49CE-91A0-590DFDECBFA9}" srcOrd="1" destOrd="0" presId="urn:microsoft.com/office/officeart/2005/8/layout/target3"/>
    <dgm:cxn modelId="{74F386BA-F2EC-4E76-B74F-5411A8485E1F}" type="presOf" srcId="{3A009BC6-450A-4248-B48A-1EDF5FEA5B59}" destId="{9958428A-D0C9-4340-A63A-A3486068D76E}" srcOrd="0" destOrd="0" presId="urn:microsoft.com/office/officeart/2005/8/layout/target3"/>
    <dgm:cxn modelId="{77CBB02A-4F30-4911-9DB4-252BE6B87C13}" type="presOf" srcId="{41454BF2-7E01-4708-AC4F-945D7BE133A0}" destId="{3B00534C-6752-4FFC-98E0-F40A47DD5B95}" srcOrd="0" destOrd="0" presId="urn:microsoft.com/office/officeart/2005/8/layout/target3"/>
    <dgm:cxn modelId="{B696DE6A-4A02-4C55-AAD2-3DFDF61665EB}" srcId="{3A009BC6-450A-4248-B48A-1EDF5FEA5B59}" destId="{41454BF2-7E01-4708-AC4F-945D7BE133A0}" srcOrd="0" destOrd="0" parTransId="{BCDA52C8-4527-4431-A568-D38FE1FF7824}" sibTransId="{6681A535-B58A-4881-8CA3-F8D3D194F969}"/>
    <dgm:cxn modelId="{B510F2D2-177F-40A5-A5BD-58AB72D24166}" type="presParOf" srcId="{9958428A-D0C9-4340-A63A-A3486068D76E}" destId="{CE21D241-33DF-486B-BB30-AB2A82630C55}" srcOrd="0" destOrd="0" presId="urn:microsoft.com/office/officeart/2005/8/layout/target3"/>
    <dgm:cxn modelId="{8DE01446-ABD5-4E48-8975-3AFAA6F98846}" type="presParOf" srcId="{9958428A-D0C9-4340-A63A-A3486068D76E}" destId="{536D99DE-3DCA-48C8-B856-F318FAB42084}" srcOrd="1" destOrd="0" presId="urn:microsoft.com/office/officeart/2005/8/layout/target3"/>
    <dgm:cxn modelId="{9014F15F-9ADB-4A96-B9D9-ADD7354E702A}" type="presParOf" srcId="{9958428A-D0C9-4340-A63A-A3486068D76E}" destId="{3B00534C-6752-4FFC-98E0-F40A47DD5B95}" srcOrd="2" destOrd="0" presId="urn:microsoft.com/office/officeart/2005/8/layout/target3"/>
    <dgm:cxn modelId="{398102C1-25B9-4745-948F-74B269A723AC}" type="presParOf" srcId="{9958428A-D0C9-4340-A63A-A3486068D76E}" destId="{2A9D9BE1-36F8-49CE-91A0-590DFDECBFA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AFAD6-D01A-4AF5-9D20-02B867AF0155}" type="doc">
      <dgm:prSet loTypeId="urn:microsoft.com/office/officeart/2005/8/layout/hList6" loCatId="list" qsTypeId="urn:microsoft.com/office/officeart/2005/8/quickstyle/3d3" qsCatId="3D" csTypeId="urn:microsoft.com/office/officeart/2005/8/colors/colorful2" csCatId="colorful" phldr="1"/>
      <dgm:spPr/>
      <dgm:t>
        <a:bodyPr/>
        <a:lstStyle/>
        <a:p>
          <a:endParaRPr lang="tr-TR"/>
        </a:p>
      </dgm:t>
    </dgm:pt>
    <dgm:pt modelId="{F294A045-FCCE-4FDD-B672-632C7F08A411}">
      <dgm:prSet custT="1">
        <dgm:style>
          <a:lnRef idx="1">
            <a:schemeClr val="accent1"/>
          </a:lnRef>
          <a:fillRef idx="2">
            <a:schemeClr val="accent1"/>
          </a:fillRef>
          <a:effectRef idx="1">
            <a:schemeClr val="accent1"/>
          </a:effectRef>
          <a:fontRef idx="minor">
            <a:schemeClr val="dk1"/>
          </a:fontRef>
        </dgm:style>
      </dgm:prSet>
      <dgm:spPr/>
      <dgm:t>
        <a:bodyPr/>
        <a:lstStyle/>
        <a:p>
          <a:pPr rtl="0"/>
          <a:r>
            <a:rPr lang="tr-TR" sz="2000" dirty="0" smtClean="0">
              <a:solidFill>
                <a:schemeClr val="tx1"/>
              </a:solidFill>
              <a:latin typeface="Times New Roman" pitchFamily="18" charset="0"/>
              <a:cs typeface="Times New Roman" pitchFamily="18" charset="0"/>
            </a:rPr>
            <a:t>Çocuğa  sevgi, şefkat ve sıcaklık yeterince verilmemekte ve yaptıkları eleştirilmektedir</a:t>
          </a:r>
          <a:endParaRPr lang="tr-TR" sz="2000" dirty="0">
            <a:solidFill>
              <a:schemeClr val="tx1"/>
            </a:solidFill>
            <a:latin typeface="Times New Roman" pitchFamily="18" charset="0"/>
            <a:cs typeface="Times New Roman" pitchFamily="18" charset="0"/>
          </a:endParaRPr>
        </a:p>
      </dgm:t>
    </dgm:pt>
    <dgm:pt modelId="{AC230E44-16AF-495E-8936-0B79715BAE1C}" type="parTrans" cxnId="{BFB32093-0E61-4738-819A-424E2307A785}">
      <dgm:prSet/>
      <dgm:spPr/>
      <dgm:t>
        <a:bodyPr/>
        <a:lstStyle/>
        <a:p>
          <a:endParaRPr lang="tr-TR"/>
        </a:p>
      </dgm:t>
    </dgm:pt>
    <dgm:pt modelId="{53BCE8E0-CB2A-42F9-81B0-B9360A92A14E}" type="sibTrans" cxnId="{BFB32093-0E61-4738-819A-424E2307A785}">
      <dgm:prSet/>
      <dgm:spPr/>
      <dgm:t>
        <a:bodyPr/>
        <a:lstStyle/>
        <a:p>
          <a:endParaRPr lang="tr-TR"/>
        </a:p>
      </dgm:t>
    </dgm:pt>
    <dgm:pt modelId="{48F3D56D-1DE2-4D94-AEF5-D168FD57D9BD}">
      <dgm:prSet custT="1"/>
      <dgm:spPr/>
      <dgm:t>
        <a:bodyPr/>
        <a:lstStyle/>
        <a:p>
          <a:pPr rtl="0"/>
          <a:r>
            <a:rPr lang="tr-TR" sz="2000" dirty="0" smtClean="0">
              <a:solidFill>
                <a:schemeClr val="tx1"/>
              </a:solidFill>
              <a:latin typeface="Times New Roman" pitchFamily="18" charset="0"/>
              <a:cs typeface="Times New Roman" pitchFamily="18" charset="0"/>
            </a:rPr>
            <a:t>Çocuğun iyi, olumlu yönleri yerine, olumsuz yönleri dikkate alınmaktadır.</a:t>
          </a:r>
        </a:p>
        <a:p>
          <a:pPr rtl="0"/>
          <a:r>
            <a:rPr lang="tr-TR" sz="2000" dirty="0" smtClean="0">
              <a:solidFill>
                <a:schemeClr val="tx1"/>
              </a:solidFill>
              <a:latin typeface="Times New Roman" pitchFamily="18" charset="0"/>
              <a:cs typeface="Times New Roman" pitchFamily="18" charset="0"/>
            </a:rPr>
            <a:t>Evde söz hakkı, özgürlük ve otorite anne-babadandır. </a:t>
          </a:r>
          <a:endParaRPr lang="tr-TR" sz="2000" dirty="0">
            <a:solidFill>
              <a:schemeClr val="tx1"/>
            </a:solidFill>
            <a:latin typeface="Times New Roman" pitchFamily="18" charset="0"/>
            <a:cs typeface="Times New Roman" pitchFamily="18" charset="0"/>
          </a:endParaRPr>
        </a:p>
      </dgm:t>
    </dgm:pt>
    <dgm:pt modelId="{DAE17B9E-FFB9-4A3F-B6F0-209AD40270C2}" type="parTrans" cxnId="{24837993-124A-43B6-921F-9BF79A63C1FE}">
      <dgm:prSet/>
      <dgm:spPr/>
      <dgm:t>
        <a:bodyPr/>
        <a:lstStyle/>
        <a:p>
          <a:endParaRPr lang="tr-TR"/>
        </a:p>
      </dgm:t>
    </dgm:pt>
    <dgm:pt modelId="{9776AFAF-D34E-48A5-8D2B-011D89A3E0D5}" type="sibTrans" cxnId="{24837993-124A-43B6-921F-9BF79A63C1FE}">
      <dgm:prSet/>
      <dgm:spPr/>
      <dgm:t>
        <a:bodyPr/>
        <a:lstStyle/>
        <a:p>
          <a:endParaRPr lang="tr-TR"/>
        </a:p>
      </dgm:t>
    </dgm:pt>
    <dgm:pt modelId="{65568FB6-05BD-46F4-BFCD-EE7E65D89017}">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tr-TR" sz="2000" b="0" dirty="0" smtClean="0">
              <a:solidFill>
                <a:schemeClr val="tx1"/>
              </a:solidFill>
              <a:latin typeface="Times New Roman" pitchFamily="18" charset="0"/>
              <a:cs typeface="Times New Roman" pitchFamily="18" charset="0"/>
            </a:rPr>
            <a:t>Çocuğun yaptığı her şey göze batar ve çocuk genellikle ceza almaktadır.</a:t>
          </a:r>
          <a:endParaRPr lang="tr-TR" sz="2000" b="0" dirty="0">
            <a:solidFill>
              <a:schemeClr val="tx1"/>
            </a:solidFill>
            <a:latin typeface="Times New Roman" pitchFamily="18" charset="0"/>
            <a:cs typeface="Times New Roman" pitchFamily="18" charset="0"/>
          </a:endParaRPr>
        </a:p>
      </dgm:t>
    </dgm:pt>
    <dgm:pt modelId="{F96FDBB0-6176-403A-8FBD-FFBF148D27AF}" type="parTrans" cxnId="{3E03F175-3F74-486E-9CE0-8041E27E0691}">
      <dgm:prSet/>
      <dgm:spPr/>
      <dgm:t>
        <a:bodyPr/>
        <a:lstStyle/>
        <a:p>
          <a:endParaRPr lang="tr-TR"/>
        </a:p>
      </dgm:t>
    </dgm:pt>
    <dgm:pt modelId="{C5F9EA97-D107-417D-9AA2-C0A35133D6B5}" type="sibTrans" cxnId="{3E03F175-3F74-486E-9CE0-8041E27E0691}">
      <dgm:prSet/>
      <dgm:spPr/>
      <dgm:t>
        <a:bodyPr/>
        <a:lstStyle/>
        <a:p>
          <a:endParaRPr lang="tr-TR"/>
        </a:p>
      </dgm:t>
    </dgm:pt>
    <dgm:pt modelId="{0C9719A4-0413-4183-92B9-2C95F44F702C}">
      <dgm:prSet custT="1"/>
      <dgm:spPr/>
      <dgm:t>
        <a:bodyPr/>
        <a:lstStyle/>
        <a:p>
          <a:pPr rtl="0"/>
          <a:r>
            <a:rPr lang="tr-TR" sz="2400" dirty="0" smtClean="0">
              <a:solidFill>
                <a:schemeClr val="tx1"/>
              </a:solidFill>
              <a:latin typeface="Times New Roman" pitchFamily="18" charset="0"/>
              <a:cs typeface="Times New Roman" pitchFamily="18" charset="0"/>
            </a:rPr>
            <a:t>Yaptıkları olumlu olsa da , ceza almak korkusu ile bunları söyleyemez</a:t>
          </a:r>
          <a:r>
            <a:rPr lang="tr-TR" sz="2300" dirty="0" smtClean="0"/>
            <a:t>.</a:t>
          </a:r>
          <a:endParaRPr lang="tr-TR" sz="2300" dirty="0"/>
        </a:p>
      </dgm:t>
    </dgm:pt>
    <dgm:pt modelId="{893F198B-19BD-4C35-A8AC-3AA3001DF970}" type="parTrans" cxnId="{70A03C9A-64CA-4C73-92B9-CF3035984000}">
      <dgm:prSet/>
      <dgm:spPr/>
      <dgm:t>
        <a:bodyPr/>
        <a:lstStyle/>
        <a:p>
          <a:endParaRPr lang="tr-TR"/>
        </a:p>
      </dgm:t>
    </dgm:pt>
    <dgm:pt modelId="{47FC130D-3A3C-42ED-A70C-CEE54060347E}" type="sibTrans" cxnId="{70A03C9A-64CA-4C73-92B9-CF3035984000}">
      <dgm:prSet/>
      <dgm:spPr/>
      <dgm:t>
        <a:bodyPr/>
        <a:lstStyle/>
        <a:p>
          <a:endParaRPr lang="tr-TR"/>
        </a:p>
      </dgm:t>
    </dgm:pt>
    <dgm:pt modelId="{61EB5A97-3BA4-4E14-8416-914A19F80E17}" type="pres">
      <dgm:prSet presAssocID="{BD7AFAD6-D01A-4AF5-9D20-02B867AF0155}" presName="Name0" presStyleCnt="0">
        <dgm:presLayoutVars>
          <dgm:dir/>
          <dgm:resizeHandles val="exact"/>
        </dgm:presLayoutVars>
      </dgm:prSet>
      <dgm:spPr/>
      <dgm:t>
        <a:bodyPr/>
        <a:lstStyle/>
        <a:p>
          <a:endParaRPr lang="tr-TR"/>
        </a:p>
      </dgm:t>
    </dgm:pt>
    <dgm:pt modelId="{C9FF243F-BDA1-40FA-A339-05082FB4B357}" type="pres">
      <dgm:prSet presAssocID="{F294A045-FCCE-4FDD-B672-632C7F08A411}" presName="node" presStyleLbl="node1" presStyleIdx="0" presStyleCnt="4">
        <dgm:presLayoutVars>
          <dgm:bulletEnabled val="1"/>
        </dgm:presLayoutVars>
      </dgm:prSet>
      <dgm:spPr/>
      <dgm:t>
        <a:bodyPr/>
        <a:lstStyle/>
        <a:p>
          <a:endParaRPr lang="tr-TR"/>
        </a:p>
      </dgm:t>
    </dgm:pt>
    <dgm:pt modelId="{6E39E4CF-0051-46E5-804D-D0AD58B8C6C6}" type="pres">
      <dgm:prSet presAssocID="{53BCE8E0-CB2A-42F9-81B0-B9360A92A14E}" presName="sibTrans" presStyleCnt="0"/>
      <dgm:spPr/>
    </dgm:pt>
    <dgm:pt modelId="{33786D2A-CF09-4FF3-BD60-4BA97B09B995}" type="pres">
      <dgm:prSet presAssocID="{48F3D56D-1DE2-4D94-AEF5-D168FD57D9BD}" presName="node" presStyleLbl="node1" presStyleIdx="1" presStyleCnt="4">
        <dgm:presLayoutVars>
          <dgm:bulletEnabled val="1"/>
        </dgm:presLayoutVars>
      </dgm:prSet>
      <dgm:spPr/>
      <dgm:t>
        <a:bodyPr/>
        <a:lstStyle/>
        <a:p>
          <a:endParaRPr lang="tr-TR"/>
        </a:p>
      </dgm:t>
    </dgm:pt>
    <dgm:pt modelId="{E348EF64-2A6A-4AEF-A415-1A4668F98C3E}" type="pres">
      <dgm:prSet presAssocID="{9776AFAF-D34E-48A5-8D2B-011D89A3E0D5}" presName="sibTrans" presStyleCnt="0"/>
      <dgm:spPr/>
    </dgm:pt>
    <dgm:pt modelId="{C4EA5B45-11B6-4AC6-9FA6-B3AF4A404051}" type="pres">
      <dgm:prSet presAssocID="{65568FB6-05BD-46F4-BFCD-EE7E65D89017}" presName="node" presStyleLbl="node1" presStyleIdx="2" presStyleCnt="4">
        <dgm:presLayoutVars>
          <dgm:bulletEnabled val="1"/>
        </dgm:presLayoutVars>
      </dgm:prSet>
      <dgm:spPr/>
      <dgm:t>
        <a:bodyPr/>
        <a:lstStyle/>
        <a:p>
          <a:endParaRPr lang="tr-TR"/>
        </a:p>
      </dgm:t>
    </dgm:pt>
    <dgm:pt modelId="{873F3AA5-FE70-43FD-B618-60E2CCF9C99B}" type="pres">
      <dgm:prSet presAssocID="{C5F9EA97-D107-417D-9AA2-C0A35133D6B5}" presName="sibTrans" presStyleCnt="0"/>
      <dgm:spPr/>
    </dgm:pt>
    <dgm:pt modelId="{5C9B67B4-F5B4-4FE3-BD90-95181048895E}" type="pres">
      <dgm:prSet presAssocID="{0C9719A4-0413-4183-92B9-2C95F44F702C}" presName="node" presStyleLbl="node1" presStyleIdx="3" presStyleCnt="4">
        <dgm:presLayoutVars>
          <dgm:bulletEnabled val="1"/>
        </dgm:presLayoutVars>
      </dgm:prSet>
      <dgm:spPr/>
      <dgm:t>
        <a:bodyPr/>
        <a:lstStyle/>
        <a:p>
          <a:endParaRPr lang="tr-TR"/>
        </a:p>
      </dgm:t>
    </dgm:pt>
  </dgm:ptLst>
  <dgm:cxnLst>
    <dgm:cxn modelId="{BFB32093-0E61-4738-819A-424E2307A785}" srcId="{BD7AFAD6-D01A-4AF5-9D20-02B867AF0155}" destId="{F294A045-FCCE-4FDD-B672-632C7F08A411}" srcOrd="0" destOrd="0" parTransId="{AC230E44-16AF-495E-8936-0B79715BAE1C}" sibTransId="{53BCE8E0-CB2A-42F9-81B0-B9360A92A14E}"/>
    <dgm:cxn modelId="{96CB5356-47F1-42C0-A3E9-12B58BA6AC30}" type="presOf" srcId="{48F3D56D-1DE2-4D94-AEF5-D168FD57D9BD}" destId="{33786D2A-CF09-4FF3-BD60-4BA97B09B995}" srcOrd="0" destOrd="0" presId="urn:microsoft.com/office/officeart/2005/8/layout/hList6"/>
    <dgm:cxn modelId="{8556F867-37F3-4553-8124-65F2B5E936A2}" type="presOf" srcId="{65568FB6-05BD-46F4-BFCD-EE7E65D89017}" destId="{C4EA5B45-11B6-4AC6-9FA6-B3AF4A404051}" srcOrd="0" destOrd="0" presId="urn:microsoft.com/office/officeart/2005/8/layout/hList6"/>
    <dgm:cxn modelId="{3E03F175-3F74-486E-9CE0-8041E27E0691}" srcId="{BD7AFAD6-D01A-4AF5-9D20-02B867AF0155}" destId="{65568FB6-05BD-46F4-BFCD-EE7E65D89017}" srcOrd="2" destOrd="0" parTransId="{F96FDBB0-6176-403A-8FBD-FFBF148D27AF}" sibTransId="{C5F9EA97-D107-417D-9AA2-C0A35133D6B5}"/>
    <dgm:cxn modelId="{9DEFB5F4-C516-4C87-8E41-4484D7D541E2}" type="presOf" srcId="{BD7AFAD6-D01A-4AF5-9D20-02B867AF0155}" destId="{61EB5A97-3BA4-4E14-8416-914A19F80E17}" srcOrd="0" destOrd="0" presId="urn:microsoft.com/office/officeart/2005/8/layout/hList6"/>
    <dgm:cxn modelId="{24837993-124A-43B6-921F-9BF79A63C1FE}" srcId="{BD7AFAD6-D01A-4AF5-9D20-02B867AF0155}" destId="{48F3D56D-1DE2-4D94-AEF5-D168FD57D9BD}" srcOrd="1" destOrd="0" parTransId="{DAE17B9E-FFB9-4A3F-B6F0-209AD40270C2}" sibTransId="{9776AFAF-D34E-48A5-8D2B-011D89A3E0D5}"/>
    <dgm:cxn modelId="{31953D6B-58CA-437D-BAF7-27619E85CE16}" type="presOf" srcId="{0C9719A4-0413-4183-92B9-2C95F44F702C}" destId="{5C9B67B4-F5B4-4FE3-BD90-95181048895E}" srcOrd="0" destOrd="0" presId="urn:microsoft.com/office/officeart/2005/8/layout/hList6"/>
    <dgm:cxn modelId="{70A03C9A-64CA-4C73-92B9-CF3035984000}" srcId="{BD7AFAD6-D01A-4AF5-9D20-02B867AF0155}" destId="{0C9719A4-0413-4183-92B9-2C95F44F702C}" srcOrd="3" destOrd="0" parTransId="{893F198B-19BD-4C35-A8AC-3AA3001DF970}" sibTransId="{47FC130D-3A3C-42ED-A70C-CEE54060347E}"/>
    <dgm:cxn modelId="{6784F60A-A3C1-4BC0-8C23-C0071F5757B1}" type="presOf" srcId="{F294A045-FCCE-4FDD-B672-632C7F08A411}" destId="{C9FF243F-BDA1-40FA-A339-05082FB4B357}" srcOrd="0" destOrd="0" presId="urn:microsoft.com/office/officeart/2005/8/layout/hList6"/>
    <dgm:cxn modelId="{DD3D3CC4-F1B9-4A5C-A7C1-F6BF45DA0B0C}" type="presParOf" srcId="{61EB5A97-3BA4-4E14-8416-914A19F80E17}" destId="{C9FF243F-BDA1-40FA-A339-05082FB4B357}" srcOrd="0" destOrd="0" presId="urn:microsoft.com/office/officeart/2005/8/layout/hList6"/>
    <dgm:cxn modelId="{6143618A-2B9E-4A7E-9059-2C4F93E52137}" type="presParOf" srcId="{61EB5A97-3BA4-4E14-8416-914A19F80E17}" destId="{6E39E4CF-0051-46E5-804D-D0AD58B8C6C6}" srcOrd="1" destOrd="0" presId="urn:microsoft.com/office/officeart/2005/8/layout/hList6"/>
    <dgm:cxn modelId="{7758E29F-48F7-4225-B9FD-6EFCBF3AF3A0}" type="presParOf" srcId="{61EB5A97-3BA4-4E14-8416-914A19F80E17}" destId="{33786D2A-CF09-4FF3-BD60-4BA97B09B995}" srcOrd="2" destOrd="0" presId="urn:microsoft.com/office/officeart/2005/8/layout/hList6"/>
    <dgm:cxn modelId="{4D74A740-7DAC-49E5-9FA8-859FA2B52898}" type="presParOf" srcId="{61EB5A97-3BA4-4E14-8416-914A19F80E17}" destId="{E348EF64-2A6A-4AEF-A415-1A4668F98C3E}" srcOrd="3" destOrd="0" presId="urn:microsoft.com/office/officeart/2005/8/layout/hList6"/>
    <dgm:cxn modelId="{F31425FB-6BC7-49A2-BDE9-5ED149B5DFCA}" type="presParOf" srcId="{61EB5A97-3BA4-4E14-8416-914A19F80E17}" destId="{C4EA5B45-11B6-4AC6-9FA6-B3AF4A404051}" srcOrd="4" destOrd="0" presId="urn:microsoft.com/office/officeart/2005/8/layout/hList6"/>
    <dgm:cxn modelId="{41AA45F2-9685-401B-9E87-451AE2BA9225}" type="presParOf" srcId="{61EB5A97-3BA4-4E14-8416-914A19F80E17}" destId="{873F3AA5-FE70-43FD-B618-60E2CCF9C99B}" srcOrd="5" destOrd="0" presId="urn:microsoft.com/office/officeart/2005/8/layout/hList6"/>
    <dgm:cxn modelId="{9F30BEAC-74F5-410A-9A53-92AE2E8DCF72}" type="presParOf" srcId="{61EB5A97-3BA4-4E14-8416-914A19F80E17}" destId="{5C9B67B4-F5B4-4FE3-BD90-95181048895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E537FC-D0A7-447C-A04D-F8F9C793F593}"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94E5CF74-B067-4EDA-928D-C82E4E2B2F08}">
      <dgm:prSet/>
      <dgm:spPr>
        <a:solidFill>
          <a:srgbClr val="FFFF00">
            <a:alpha val="90000"/>
          </a:srgbClr>
        </a:solidFill>
      </dgm:spPr>
      <dgm:t>
        <a:bodyPr/>
        <a:lstStyle/>
        <a:p>
          <a:pPr algn="ctr" rtl="0"/>
          <a:r>
            <a:rPr lang="tr-TR" b="1" dirty="0" smtClean="0"/>
            <a:t>Otoriter-Baskıcı Anne-Baba Tutumu</a:t>
          </a:r>
          <a:endParaRPr lang="tr-TR" b="1" dirty="0"/>
        </a:p>
      </dgm:t>
    </dgm:pt>
    <dgm:pt modelId="{D7AF7C4C-D3F9-4C9A-9FF2-1B5F10E60867}" type="parTrans" cxnId="{6B6CC2A3-E86D-486E-A499-A363E834E0E1}">
      <dgm:prSet/>
      <dgm:spPr/>
      <dgm:t>
        <a:bodyPr/>
        <a:lstStyle/>
        <a:p>
          <a:pPr algn="ctr"/>
          <a:endParaRPr lang="tr-TR"/>
        </a:p>
      </dgm:t>
    </dgm:pt>
    <dgm:pt modelId="{8B9512A4-DD97-4756-9A92-ED15585D06E2}" type="sibTrans" cxnId="{6B6CC2A3-E86D-486E-A499-A363E834E0E1}">
      <dgm:prSet/>
      <dgm:spPr/>
      <dgm:t>
        <a:bodyPr/>
        <a:lstStyle/>
        <a:p>
          <a:pPr algn="ctr"/>
          <a:endParaRPr lang="tr-TR"/>
        </a:p>
      </dgm:t>
    </dgm:pt>
    <dgm:pt modelId="{C4D60879-D5AC-4E2B-AC63-72AFAFD9123F}" type="pres">
      <dgm:prSet presAssocID="{01E537FC-D0A7-447C-A04D-F8F9C793F593}" presName="Name0" presStyleCnt="0">
        <dgm:presLayoutVars>
          <dgm:chMax val="7"/>
          <dgm:dir/>
          <dgm:animLvl val="lvl"/>
          <dgm:resizeHandles val="exact"/>
        </dgm:presLayoutVars>
      </dgm:prSet>
      <dgm:spPr/>
      <dgm:t>
        <a:bodyPr/>
        <a:lstStyle/>
        <a:p>
          <a:endParaRPr lang="tr-TR"/>
        </a:p>
      </dgm:t>
    </dgm:pt>
    <dgm:pt modelId="{F63C70A4-F20E-45B4-ABD5-C2AA6F9FDEB0}" type="pres">
      <dgm:prSet presAssocID="{94E5CF74-B067-4EDA-928D-C82E4E2B2F08}" presName="circle1" presStyleLbl="node1" presStyleIdx="0" presStyleCnt="1"/>
      <dgm:spPr/>
    </dgm:pt>
    <dgm:pt modelId="{47DB8AC3-9BAC-4A19-AD9C-856646E0D2F1}" type="pres">
      <dgm:prSet presAssocID="{94E5CF74-B067-4EDA-928D-C82E4E2B2F08}" presName="space" presStyleCnt="0"/>
      <dgm:spPr/>
    </dgm:pt>
    <dgm:pt modelId="{794CA698-86D0-4AC4-B675-860C739FB36B}" type="pres">
      <dgm:prSet presAssocID="{94E5CF74-B067-4EDA-928D-C82E4E2B2F08}" presName="rect1" presStyleLbl="alignAcc1" presStyleIdx="0" presStyleCnt="1"/>
      <dgm:spPr/>
      <dgm:t>
        <a:bodyPr/>
        <a:lstStyle/>
        <a:p>
          <a:endParaRPr lang="tr-TR"/>
        </a:p>
      </dgm:t>
    </dgm:pt>
    <dgm:pt modelId="{0B0129E7-9FC2-4EA9-8600-691EA7FEF874}" type="pres">
      <dgm:prSet presAssocID="{94E5CF74-B067-4EDA-928D-C82E4E2B2F08}" presName="rect1ParTxNoCh" presStyleLbl="alignAcc1" presStyleIdx="0" presStyleCnt="1">
        <dgm:presLayoutVars>
          <dgm:chMax val="1"/>
          <dgm:bulletEnabled val="1"/>
        </dgm:presLayoutVars>
      </dgm:prSet>
      <dgm:spPr/>
      <dgm:t>
        <a:bodyPr/>
        <a:lstStyle/>
        <a:p>
          <a:endParaRPr lang="tr-TR"/>
        </a:p>
      </dgm:t>
    </dgm:pt>
  </dgm:ptLst>
  <dgm:cxnLst>
    <dgm:cxn modelId="{6B6CC2A3-E86D-486E-A499-A363E834E0E1}" srcId="{01E537FC-D0A7-447C-A04D-F8F9C793F593}" destId="{94E5CF74-B067-4EDA-928D-C82E4E2B2F08}" srcOrd="0" destOrd="0" parTransId="{D7AF7C4C-D3F9-4C9A-9FF2-1B5F10E60867}" sibTransId="{8B9512A4-DD97-4756-9A92-ED15585D06E2}"/>
    <dgm:cxn modelId="{4B2364F9-ECFF-426F-8F11-FDFFC4F14175}" type="presOf" srcId="{94E5CF74-B067-4EDA-928D-C82E4E2B2F08}" destId="{794CA698-86D0-4AC4-B675-860C739FB36B}" srcOrd="0" destOrd="0" presId="urn:microsoft.com/office/officeart/2005/8/layout/target3"/>
    <dgm:cxn modelId="{80166691-C288-41F7-AFE0-58A5912DFEC2}" type="presOf" srcId="{94E5CF74-B067-4EDA-928D-C82E4E2B2F08}" destId="{0B0129E7-9FC2-4EA9-8600-691EA7FEF874}" srcOrd="1" destOrd="0" presId="urn:microsoft.com/office/officeart/2005/8/layout/target3"/>
    <dgm:cxn modelId="{879D653E-8B66-4848-8619-54813510D9E4}" type="presOf" srcId="{01E537FC-D0A7-447C-A04D-F8F9C793F593}" destId="{C4D60879-D5AC-4E2B-AC63-72AFAFD9123F}" srcOrd="0" destOrd="0" presId="urn:microsoft.com/office/officeart/2005/8/layout/target3"/>
    <dgm:cxn modelId="{6B77133D-6A41-470D-BDA0-4D40A3083BE2}" type="presParOf" srcId="{C4D60879-D5AC-4E2B-AC63-72AFAFD9123F}" destId="{F63C70A4-F20E-45B4-ABD5-C2AA6F9FDEB0}" srcOrd="0" destOrd="0" presId="urn:microsoft.com/office/officeart/2005/8/layout/target3"/>
    <dgm:cxn modelId="{F3E05065-F8DA-4A2F-B2DE-6A530ECFE58E}" type="presParOf" srcId="{C4D60879-D5AC-4E2B-AC63-72AFAFD9123F}" destId="{47DB8AC3-9BAC-4A19-AD9C-856646E0D2F1}" srcOrd="1" destOrd="0" presId="urn:microsoft.com/office/officeart/2005/8/layout/target3"/>
    <dgm:cxn modelId="{E80A8D57-8E72-4796-90FC-18157773280E}" type="presParOf" srcId="{C4D60879-D5AC-4E2B-AC63-72AFAFD9123F}" destId="{794CA698-86D0-4AC4-B675-860C739FB36B}" srcOrd="2" destOrd="0" presId="urn:microsoft.com/office/officeart/2005/8/layout/target3"/>
    <dgm:cxn modelId="{973A8274-24BC-407B-AD3C-CA2E2A9DC42C}" type="presParOf" srcId="{C4D60879-D5AC-4E2B-AC63-72AFAFD9123F}" destId="{0B0129E7-9FC2-4EA9-8600-691EA7FEF874}" srcOrd="3"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1B4DD1-DA87-4FED-9185-3381808CB27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tr-TR"/>
        </a:p>
      </dgm:t>
    </dgm:pt>
    <dgm:pt modelId="{C66ED6C3-BF46-4CFC-8230-556437FF9D80}">
      <dgm:prSet/>
      <dgm:spPr/>
      <dgm:t>
        <a:bodyPr/>
        <a:lstStyle/>
        <a:p>
          <a:pPr rtl="0"/>
          <a:r>
            <a:rPr lang="tr-TR" b="1" dirty="0" smtClean="0"/>
            <a:t>Otoriter ve Baskıcı Ailede Yetişen Çocukların Özellikleri</a:t>
          </a:r>
          <a:endParaRPr lang="tr-TR" dirty="0"/>
        </a:p>
      </dgm:t>
    </dgm:pt>
    <dgm:pt modelId="{9DF14D8E-2492-4442-B4EF-9F0974BDAEE9}" type="parTrans" cxnId="{BAAC1E91-99E2-42EB-B2B8-A7F0898A5E0B}">
      <dgm:prSet/>
      <dgm:spPr/>
      <dgm:t>
        <a:bodyPr/>
        <a:lstStyle/>
        <a:p>
          <a:endParaRPr lang="tr-TR"/>
        </a:p>
      </dgm:t>
    </dgm:pt>
    <dgm:pt modelId="{8782FAC5-5FE9-4516-9369-C0828031D9CF}" type="sibTrans" cxnId="{BAAC1E91-99E2-42EB-B2B8-A7F0898A5E0B}">
      <dgm:prSet/>
      <dgm:spPr/>
      <dgm:t>
        <a:bodyPr/>
        <a:lstStyle/>
        <a:p>
          <a:endParaRPr lang="tr-TR"/>
        </a:p>
      </dgm:t>
    </dgm:pt>
    <dgm:pt modelId="{D81D627B-3A01-4B48-AC2B-9536443E786D}" type="pres">
      <dgm:prSet presAssocID="{3A1B4DD1-DA87-4FED-9185-3381808CB27B}" presName="Name0" presStyleCnt="0">
        <dgm:presLayoutVars>
          <dgm:chMax val="7"/>
          <dgm:dir/>
          <dgm:animLvl val="lvl"/>
          <dgm:resizeHandles val="exact"/>
        </dgm:presLayoutVars>
      </dgm:prSet>
      <dgm:spPr/>
      <dgm:t>
        <a:bodyPr/>
        <a:lstStyle/>
        <a:p>
          <a:endParaRPr lang="tr-TR"/>
        </a:p>
      </dgm:t>
    </dgm:pt>
    <dgm:pt modelId="{52050E8F-1D44-4C91-A169-A404823123B4}" type="pres">
      <dgm:prSet presAssocID="{C66ED6C3-BF46-4CFC-8230-556437FF9D80}" presName="circle1" presStyleLbl="node1" presStyleIdx="0" presStyleCnt="1"/>
      <dgm:spPr/>
    </dgm:pt>
    <dgm:pt modelId="{5B42BE17-085D-4C39-8541-C7CD460E841A}" type="pres">
      <dgm:prSet presAssocID="{C66ED6C3-BF46-4CFC-8230-556437FF9D80}" presName="space" presStyleCnt="0"/>
      <dgm:spPr/>
    </dgm:pt>
    <dgm:pt modelId="{8CBC0AAE-F356-4E19-A9DD-A8CBE838C11E}" type="pres">
      <dgm:prSet presAssocID="{C66ED6C3-BF46-4CFC-8230-556437FF9D80}" presName="rect1" presStyleLbl="alignAcc1" presStyleIdx="0" presStyleCnt="1"/>
      <dgm:spPr/>
      <dgm:t>
        <a:bodyPr/>
        <a:lstStyle/>
        <a:p>
          <a:endParaRPr lang="tr-TR"/>
        </a:p>
      </dgm:t>
    </dgm:pt>
    <dgm:pt modelId="{798780EF-3CF0-4A40-A439-EDC904E7FC20}" type="pres">
      <dgm:prSet presAssocID="{C66ED6C3-BF46-4CFC-8230-556437FF9D80}" presName="rect1ParTxNoCh" presStyleLbl="alignAcc1" presStyleIdx="0" presStyleCnt="1">
        <dgm:presLayoutVars>
          <dgm:chMax val="1"/>
          <dgm:bulletEnabled val="1"/>
        </dgm:presLayoutVars>
      </dgm:prSet>
      <dgm:spPr/>
      <dgm:t>
        <a:bodyPr/>
        <a:lstStyle/>
        <a:p>
          <a:endParaRPr lang="tr-TR"/>
        </a:p>
      </dgm:t>
    </dgm:pt>
  </dgm:ptLst>
  <dgm:cxnLst>
    <dgm:cxn modelId="{6E6D95D9-76B5-41B0-A033-D93C505878E2}" type="presOf" srcId="{C66ED6C3-BF46-4CFC-8230-556437FF9D80}" destId="{8CBC0AAE-F356-4E19-A9DD-A8CBE838C11E}" srcOrd="0" destOrd="0" presId="urn:microsoft.com/office/officeart/2005/8/layout/target3"/>
    <dgm:cxn modelId="{FF0C2F98-AA72-4D5B-BFE8-C6B2B9B98CFB}" type="presOf" srcId="{C66ED6C3-BF46-4CFC-8230-556437FF9D80}" destId="{798780EF-3CF0-4A40-A439-EDC904E7FC20}" srcOrd="1" destOrd="0" presId="urn:microsoft.com/office/officeart/2005/8/layout/target3"/>
    <dgm:cxn modelId="{18CEA585-6632-461F-8260-A5D77BC8B8F3}" type="presOf" srcId="{3A1B4DD1-DA87-4FED-9185-3381808CB27B}" destId="{D81D627B-3A01-4B48-AC2B-9536443E786D}" srcOrd="0" destOrd="0" presId="urn:microsoft.com/office/officeart/2005/8/layout/target3"/>
    <dgm:cxn modelId="{BAAC1E91-99E2-42EB-B2B8-A7F0898A5E0B}" srcId="{3A1B4DD1-DA87-4FED-9185-3381808CB27B}" destId="{C66ED6C3-BF46-4CFC-8230-556437FF9D80}" srcOrd="0" destOrd="0" parTransId="{9DF14D8E-2492-4442-B4EF-9F0974BDAEE9}" sibTransId="{8782FAC5-5FE9-4516-9369-C0828031D9CF}"/>
    <dgm:cxn modelId="{6A9D8A90-8C26-4653-BDB0-3BC27EF78281}" type="presParOf" srcId="{D81D627B-3A01-4B48-AC2B-9536443E786D}" destId="{52050E8F-1D44-4C91-A169-A404823123B4}" srcOrd="0" destOrd="0" presId="urn:microsoft.com/office/officeart/2005/8/layout/target3"/>
    <dgm:cxn modelId="{B80F53F5-ABEC-4061-BACB-44BCBDFDB6AD}" type="presParOf" srcId="{D81D627B-3A01-4B48-AC2B-9536443E786D}" destId="{5B42BE17-085D-4C39-8541-C7CD460E841A}" srcOrd="1" destOrd="0" presId="urn:microsoft.com/office/officeart/2005/8/layout/target3"/>
    <dgm:cxn modelId="{F0736428-2A9D-46C5-A230-493339888D16}" type="presParOf" srcId="{D81D627B-3A01-4B48-AC2B-9536443E786D}" destId="{8CBC0AAE-F356-4E19-A9DD-A8CBE838C11E}" srcOrd="2" destOrd="0" presId="urn:microsoft.com/office/officeart/2005/8/layout/target3"/>
    <dgm:cxn modelId="{51EF1A54-7F39-4754-9825-6A381AFEF2DB}" type="presParOf" srcId="{D81D627B-3A01-4B48-AC2B-9536443E786D}" destId="{798780EF-3CF0-4A40-A439-EDC904E7FC20}"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AE0840-E66F-4841-A6EC-31D90B8C281E}">
      <dsp:nvSpPr>
        <dsp:cNvPr id="0" name=""/>
        <dsp:cNvSpPr/>
      </dsp:nvSpPr>
      <dsp:spPr>
        <a:xfrm>
          <a:off x="0" y="0"/>
          <a:ext cx="446276" cy="44627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47E61-52CD-491B-99F9-4E902397D3E7}">
      <dsp:nvSpPr>
        <dsp:cNvPr id="0" name=""/>
        <dsp:cNvSpPr/>
      </dsp:nvSpPr>
      <dsp:spPr>
        <a:xfrm>
          <a:off x="223137" y="0"/>
          <a:ext cx="6777786" cy="4462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ANNE – BABA TUTUMLARI</a:t>
          </a:r>
          <a:endParaRPr lang="tr-TR" sz="2000" kern="1200" dirty="0"/>
        </a:p>
      </dsp:txBody>
      <dsp:txXfrm>
        <a:off x="223137" y="0"/>
        <a:ext cx="6777786" cy="446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1D241-33DF-486B-BB30-AB2A82630C55}">
      <dsp:nvSpPr>
        <dsp:cNvPr id="0" name=""/>
        <dsp:cNvSpPr/>
      </dsp:nvSpPr>
      <dsp:spPr>
        <a:xfrm>
          <a:off x="0" y="0"/>
          <a:ext cx="446276" cy="44627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0534C-6752-4FFC-98E0-F40A47DD5B95}">
      <dsp:nvSpPr>
        <dsp:cNvPr id="0" name=""/>
        <dsp:cNvSpPr/>
      </dsp:nvSpPr>
      <dsp:spPr>
        <a:xfrm>
          <a:off x="223137" y="0"/>
          <a:ext cx="6063406" cy="4462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Otoriter-Baskıcı Anne-Baba Tutumu</a:t>
          </a:r>
          <a:endParaRPr lang="tr-TR" sz="2000" b="1" kern="1200" dirty="0"/>
        </a:p>
      </dsp:txBody>
      <dsp:txXfrm>
        <a:off x="223137" y="0"/>
        <a:ext cx="6063406" cy="446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FF243F-BDA1-40FA-A339-05082FB4B357}">
      <dsp:nvSpPr>
        <dsp:cNvPr id="0" name=""/>
        <dsp:cNvSpPr/>
      </dsp:nvSpPr>
      <dsp:spPr>
        <a:xfrm rot="16200000">
          <a:off x="-769856" y="771923"/>
          <a:ext cx="3571876" cy="2028029"/>
        </a:xfrm>
        <a:prstGeom prst="flowChartManualOperati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1"/>
        </a:lnRef>
        <a:fillRef idx="2">
          <a:schemeClr val="accent1"/>
        </a:fillRef>
        <a:effectRef idx="1">
          <a:schemeClr val="accent1"/>
        </a:effectRef>
        <a:fontRef idx="minor">
          <a:schemeClr val="dk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tr-TR" sz="2000" kern="1200" dirty="0" smtClean="0">
              <a:solidFill>
                <a:schemeClr val="tx1"/>
              </a:solidFill>
              <a:latin typeface="Times New Roman" pitchFamily="18" charset="0"/>
              <a:cs typeface="Times New Roman" pitchFamily="18" charset="0"/>
            </a:rPr>
            <a:t>Çocuğa  sevgi, şefkat ve sıcaklık yeterince verilmemekte ve yaptıkları eleştirilmektedir</a:t>
          </a:r>
          <a:endParaRPr lang="tr-TR" sz="2000" kern="1200" dirty="0">
            <a:solidFill>
              <a:schemeClr val="tx1"/>
            </a:solidFill>
            <a:latin typeface="Times New Roman" pitchFamily="18" charset="0"/>
            <a:cs typeface="Times New Roman" pitchFamily="18" charset="0"/>
          </a:endParaRPr>
        </a:p>
      </dsp:txBody>
      <dsp:txXfrm rot="5400000">
        <a:off x="2067" y="714375"/>
        <a:ext cx="2028029" cy="2143126"/>
      </dsp:txXfrm>
    </dsp:sp>
    <dsp:sp modelId="{33786D2A-CF09-4FF3-BD60-4BA97B09B995}">
      <dsp:nvSpPr>
        <dsp:cNvPr id="0" name=""/>
        <dsp:cNvSpPr/>
      </dsp:nvSpPr>
      <dsp:spPr>
        <a:xfrm rot="16200000">
          <a:off x="1410275" y="771923"/>
          <a:ext cx="3571876" cy="2028029"/>
        </a:xfrm>
        <a:prstGeom prst="flowChartManualOperation">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tr-TR" sz="2000" kern="1200" dirty="0" smtClean="0">
              <a:solidFill>
                <a:schemeClr val="tx1"/>
              </a:solidFill>
              <a:latin typeface="Times New Roman" pitchFamily="18" charset="0"/>
              <a:cs typeface="Times New Roman" pitchFamily="18" charset="0"/>
            </a:rPr>
            <a:t>Çocuğun iyi, olumlu yönleri yerine, olumsuz yönleri dikkate alınmaktadır.</a:t>
          </a:r>
        </a:p>
        <a:p>
          <a:pPr lvl="0" algn="ctr" defTabSz="889000" rtl="0">
            <a:lnSpc>
              <a:spcPct val="90000"/>
            </a:lnSpc>
            <a:spcBef>
              <a:spcPct val="0"/>
            </a:spcBef>
            <a:spcAft>
              <a:spcPct val="35000"/>
            </a:spcAft>
          </a:pPr>
          <a:r>
            <a:rPr lang="tr-TR" sz="2000" kern="1200" dirty="0" smtClean="0">
              <a:solidFill>
                <a:schemeClr val="tx1"/>
              </a:solidFill>
              <a:latin typeface="Times New Roman" pitchFamily="18" charset="0"/>
              <a:cs typeface="Times New Roman" pitchFamily="18" charset="0"/>
            </a:rPr>
            <a:t>Evde söz hakkı, özgürlük ve otorite anne-babadandır. </a:t>
          </a:r>
          <a:endParaRPr lang="tr-TR" sz="2000" kern="1200" dirty="0">
            <a:solidFill>
              <a:schemeClr val="tx1"/>
            </a:solidFill>
            <a:latin typeface="Times New Roman" pitchFamily="18" charset="0"/>
            <a:cs typeface="Times New Roman" pitchFamily="18" charset="0"/>
          </a:endParaRPr>
        </a:p>
      </dsp:txBody>
      <dsp:txXfrm rot="5400000">
        <a:off x="2182198" y="714375"/>
        <a:ext cx="2028029" cy="2143126"/>
      </dsp:txXfrm>
    </dsp:sp>
    <dsp:sp modelId="{C4EA5B45-11B6-4AC6-9FA6-B3AF4A404051}">
      <dsp:nvSpPr>
        <dsp:cNvPr id="0" name=""/>
        <dsp:cNvSpPr/>
      </dsp:nvSpPr>
      <dsp:spPr>
        <a:xfrm rot="16200000">
          <a:off x="3590408" y="771923"/>
          <a:ext cx="3571876" cy="2028029"/>
        </a:xfrm>
        <a:prstGeom prst="flowChartManualOperati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0" tIns="0" rIns="127000" bIns="0" numCol="1" spcCol="1270" anchor="ctr" anchorCtr="0">
          <a:noAutofit/>
        </a:bodyPr>
        <a:lstStyle/>
        <a:p>
          <a:pPr lvl="0" algn="ctr" defTabSz="889000" rtl="0">
            <a:lnSpc>
              <a:spcPct val="90000"/>
            </a:lnSpc>
            <a:spcBef>
              <a:spcPct val="0"/>
            </a:spcBef>
            <a:spcAft>
              <a:spcPct val="35000"/>
            </a:spcAft>
          </a:pPr>
          <a:r>
            <a:rPr lang="tr-TR" sz="2000" b="0" kern="1200" dirty="0" smtClean="0">
              <a:solidFill>
                <a:schemeClr val="tx1"/>
              </a:solidFill>
              <a:latin typeface="Times New Roman" pitchFamily="18" charset="0"/>
              <a:cs typeface="Times New Roman" pitchFamily="18" charset="0"/>
            </a:rPr>
            <a:t>Çocuğun yaptığı her şey göze batar ve çocuk genellikle ceza almaktadır.</a:t>
          </a:r>
          <a:endParaRPr lang="tr-TR" sz="2000" b="0" kern="1200" dirty="0">
            <a:solidFill>
              <a:schemeClr val="tx1"/>
            </a:solidFill>
            <a:latin typeface="Times New Roman" pitchFamily="18" charset="0"/>
            <a:cs typeface="Times New Roman" pitchFamily="18" charset="0"/>
          </a:endParaRPr>
        </a:p>
      </dsp:txBody>
      <dsp:txXfrm rot="5400000">
        <a:off x="4362331" y="714375"/>
        <a:ext cx="2028029" cy="2143126"/>
      </dsp:txXfrm>
    </dsp:sp>
    <dsp:sp modelId="{5C9B67B4-F5B4-4FE3-BD90-95181048895E}">
      <dsp:nvSpPr>
        <dsp:cNvPr id="0" name=""/>
        <dsp:cNvSpPr/>
      </dsp:nvSpPr>
      <dsp:spPr>
        <a:xfrm rot="16200000">
          <a:off x="5770540" y="771923"/>
          <a:ext cx="3571876" cy="2028029"/>
        </a:xfrm>
        <a:prstGeom prst="flowChartManualOperation">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lang="tr-TR" sz="2400" kern="1200" dirty="0" smtClean="0">
              <a:solidFill>
                <a:schemeClr val="tx1"/>
              </a:solidFill>
              <a:latin typeface="Times New Roman" pitchFamily="18" charset="0"/>
              <a:cs typeface="Times New Roman" pitchFamily="18" charset="0"/>
            </a:rPr>
            <a:t>Yaptıkları olumlu olsa da , ceza almak korkusu ile bunları söyleyemez</a:t>
          </a:r>
          <a:r>
            <a:rPr lang="tr-TR" sz="2300" kern="1200" dirty="0" smtClean="0"/>
            <a:t>.</a:t>
          </a:r>
          <a:endParaRPr lang="tr-TR" sz="2300" kern="1200" dirty="0"/>
        </a:p>
      </dsp:txBody>
      <dsp:txXfrm rot="5400000">
        <a:off x="6542463" y="714375"/>
        <a:ext cx="2028029" cy="2143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C70A4-F20E-45B4-ABD5-C2AA6F9FDEB0}">
      <dsp:nvSpPr>
        <dsp:cNvPr id="0" name=""/>
        <dsp:cNvSpPr/>
      </dsp:nvSpPr>
      <dsp:spPr>
        <a:xfrm>
          <a:off x="0" y="0"/>
          <a:ext cx="446276" cy="44627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CA698-86D0-4AC4-B675-860C739FB36B}">
      <dsp:nvSpPr>
        <dsp:cNvPr id="0" name=""/>
        <dsp:cNvSpPr/>
      </dsp:nvSpPr>
      <dsp:spPr>
        <a:xfrm>
          <a:off x="223137" y="0"/>
          <a:ext cx="6492034" cy="446276"/>
        </a:xfrm>
        <a:prstGeom prst="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tr-TR" sz="2000" b="1" kern="1200" dirty="0" smtClean="0"/>
            <a:t>Otoriter-Baskıcı Anne-Baba Tutumu</a:t>
          </a:r>
          <a:endParaRPr lang="tr-TR" sz="2000" b="1" kern="1200" dirty="0"/>
        </a:p>
      </dsp:txBody>
      <dsp:txXfrm>
        <a:off x="223137" y="0"/>
        <a:ext cx="6492034" cy="4462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50E8F-1D44-4C91-A169-A404823123B4}">
      <dsp:nvSpPr>
        <dsp:cNvPr id="0" name=""/>
        <dsp:cNvSpPr/>
      </dsp:nvSpPr>
      <dsp:spPr>
        <a:xfrm>
          <a:off x="0" y="0"/>
          <a:ext cx="800218" cy="80021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C0AAE-F356-4E19-A9DD-A8CBE838C11E}">
      <dsp:nvSpPr>
        <dsp:cNvPr id="0" name=""/>
        <dsp:cNvSpPr/>
      </dsp:nvSpPr>
      <dsp:spPr>
        <a:xfrm>
          <a:off x="400109" y="0"/>
          <a:ext cx="7886698" cy="8002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tr-TR" sz="2600" b="1" kern="1200" dirty="0" smtClean="0"/>
            <a:t>Otoriter ve Baskıcı Ailede Yetişen Çocukların Özellikleri</a:t>
          </a:r>
          <a:endParaRPr lang="tr-TR" sz="2600" kern="1200" dirty="0"/>
        </a:p>
      </dsp:txBody>
      <dsp:txXfrm>
        <a:off x="400109" y="0"/>
        <a:ext cx="7886698" cy="80021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7E0865-1BD8-4C0D-B219-0913B9CEA22D}" type="datetimeFigureOut">
              <a:rPr lang="tr-TR" smtClean="0"/>
              <a:pPr/>
              <a:t>10.10.2018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8D974-635C-43D6-9253-DD60795C263A}" type="slidenum">
              <a:rPr lang="tr-TR" smtClean="0"/>
              <a:pPr/>
              <a:t>‹#›</a:t>
            </a:fld>
            <a:endParaRPr lang="tr-TR"/>
          </a:p>
        </p:txBody>
      </p:sp>
    </p:spTree>
    <p:extLst>
      <p:ext uri="{BB962C8B-B14F-4D97-AF65-F5344CB8AC3E}">
        <p14:creationId xmlns:p14="http://schemas.microsoft.com/office/powerpoint/2010/main" val="2277047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BDD65E1-6C54-412D-8282-CCD132136A93}" type="slidenum">
              <a:rPr lang="tr-TR" smtClean="0"/>
              <a:pPr/>
              <a:t>41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10.10.2018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mebk12.meb.gov.tr/meb_iys_dosyalar/68/01/972340/resimler/2013_01/07095112_lgszale.jpg" TargetMode="Externa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jpe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6146" name="Picture 2" descr="C:\Users\asus\Desktop\aile içi iletişim\1003056_673605669334021_361855773_n.jpg"/>
          <p:cNvPicPr>
            <a:picLocks noChangeAspect="1" noChangeArrowheads="1"/>
          </p:cNvPicPr>
          <p:nvPr/>
        </p:nvPicPr>
        <p:blipFill>
          <a:blip r:embed="rId2" cstate="print"/>
          <a:stretch>
            <a:fillRect/>
          </a:stretch>
        </p:blipFill>
        <p:spPr bwMode="auto">
          <a:xfrm>
            <a:off x="285720" y="285728"/>
            <a:ext cx="8572559" cy="585791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2 Dikdörtgen"/>
          <p:cNvSpPr/>
          <p:nvPr/>
        </p:nvSpPr>
        <p:spPr>
          <a:xfrm>
            <a:off x="500034" y="285728"/>
            <a:ext cx="8286808" cy="8002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Otoriter ve Baskıcı Ailede Yetişen Çocukların Özellikleri</a:t>
            </a:r>
          </a:p>
        </p:txBody>
      </p:sp>
      <p:sp>
        <p:nvSpPr>
          <p:cNvPr id="5" name="4 Dikdörtgen"/>
          <p:cNvSpPr/>
          <p:nvPr/>
        </p:nvSpPr>
        <p:spPr>
          <a:xfrm>
            <a:off x="428596" y="1214422"/>
            <a:ext cx="8286808"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Char char="ü"/>
            </a:pPr>
            <a:r>
              <a:rPr lang="tr-TR" sz="2000" b="1" dirty="0" smtClean="0">
                <a:latin typeface="Times New Roman" pitchFamily="18" charset="0"/>
                <a:ea typeface="Arial Unicode MS" pitchFamily="34" charset="-128"/>
                <a:cs typeface="Times New Roman" pitchFamily="18" charset="0"/>
              </a:rPr>
              <a:t> </a:t>
            </a:r>
            <a:r>
              <a:rPr lang="tr-TR" sz="2400" dirty="0" smtClean="0">
                <a:latin typeface="Times New Roman" pitchFamily="18" charset="0"/>
                <a:ea typeface="Arial Unicode MS" pitchFamily="34" charset="-128"/>
                <a:cs typeface="Times New Roman" pitchFamily="18" charset="0"/>
              </a:rPr>
              <a:t>Çocuk alacağı ağır cezalardan kaçmak için yalan söyleyebilir.</a:t>
            </a:r>
          </a:p>
          <a:p>
            <a:pPr>
              <a:buFont typeface="Wingdings" pitchFamily="2" charset="2"/>
              <a:buChar char="ü"/>
            </a:pPr>
            <a:r>
              <a:rPr lang="tr-TR" sz="2400" dirty="0" smtClean="0">
                <a:latin typeface="Times New Roman" pitchFamily="18" charset="0"/>
                <a:ea typeface="Arial Unicode MS" pitchFamily="34" charset="-128"/>
                <a:cs typeface="Times New Roman" pitchFamily="18" charset="0"/>
              </a:rPr>
              <a:t> Çocuk içine kapanık,sıkılgan,itaatkar olabileceği gibi aşırı saldırgan ve zorba da olabilir.</a:t>
            </a:r>
          </a:p>
          <a:p>
            <a:pPr>
              <a:buFont typeface="Wingdings" pitchFamily="2" charset="2"/>
              <a:buChar char="ü"/>
            </a:pPr>
            <a:r>
              <a:rPr lang="tr-TR" sz="2400" dirty="0" smtClean="0">
                <a:latin typeface="Times New Roman" pitchFamily="18" charset="0"/>
                <a:ea typeface="Arial Unicode MS" pitchFamily="34" charset="-128"/>
                <a:cs typeface="Times New Roman" pitchFamily="18" charset="0"/>
              </a:rPr>
              <a:t> İçten içe anne babaya karşı düşmanlık duyguları da geliştirebilmektedirler. </a:t>
            </a:r>
            <a:endParaRPr lang="tr-TR" sz="2300" b="1" dirty="0" smtClean="0">
              <a:latin typeface="Lucida Sans" pitchFamily="34" charset="0"/>
              <a:ea typeface="Arial Unicode MS" pitchFamily="34" charset="-128"/>
              <a:cs typeface="Arial Unicode MS" pitchFamily="34" charset="-128"/>
            </a:endParaRPr>
          </a:p>
        </p:txBody>
      </p:sp>
      <p:pic>
        <p:nvPicPr>
          <p:cNvPr id="58372" name="Picture 4" descr="http://i.onbesyirmibes.org/image/2012/07/14/290773.jpg"/>
          <p:cNvPicPr>
            <a:picLocks noChangeAspect="1" noChangeArrowheads="1"/>
          </p:cNvPicPr>
          <p:nvPr/>
        </p:nvPicPr>
        <p:blipFill>
          <a:blip r:embed="rId2" cstate="print"/>
          <a:srcRect/>
          <a:stretch>
            <a:fillRect/>
          </a:stretch>
        </p:blipFill>
        <p:spPr bwMode="auto">
          <a:xfrm>
            <a:off x="428596" y="3214686"/>
            <a:ext cx="4405342" cy="2667000"/>
          </a:xfrm>
          <a:prstGeom prst="rect">
            <a:avLst/>
          </a:prstGeom>
          <a:noFill/>
        </p:spPr>
      </p:pic>
      <p:pic>
        <p:nvPicPr>
          <p:cNvPr id="58374" name="Picture 6" descr="http://t3.gstatic.com/images?q=tbn:ANd9GcT_y2WIwgvF8bqw5Q2BJ_YllKM8OyWmPkLkYljmdGH5fN0Rs0qK"/>
          <p:cNvPicPr>
            <a:picLocks noChangeAspect="1" noChangeArrowheads="1"/>
          </p:cNvPicPr>
          <p:nvPr/>
        </p:nvPicPr>
        <p:blipFill>
          <a:blip r:embed="rId3" cstate="print"/>
          <a:srcRect/>
          <a:stretch>
            <a:fillRect/>
          </a:stretch>
        </p:blipFill>
        <p:spPr bwMode="auto">
          <a:xfrm>
            <a:off x="5000628" y="3286124"/>
            <a:ext cx="3714776" cy="257176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2 Dikdörtgen"/>
          <p:cNvSpPr/>
          <p:nvPr/>
        </p:nvSpPr>
        <p:spPr>
          <a:xfrm>
            <a:off x="500034" y="285728"/>
            <a:ext cx="8286808" cy="80021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Otoriter ve Baskıcı Ailede Yetişen Çocukların Özellikleri</a:t>
            </a:r>
          </a:p>
        </p:txBody>
      </p:sp>
      <p:sp>
        <p:nvSpPr>
          <p:cNvPr id="5" name="4 Dikdörtgen"/>
          <p:cNvSpPr/>
          <p:nvPr/>
        </p:nvSpPr>
        <p:spPr>
          <a:xfrm>
            <a:off x="357158" y="1357298"/>
            <a:ext cx="8143932"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Yardımlaşmaktan hoşlanmayan, sinirli, inatçı, hırçın tavırlar sergileyebilirler.</a:t>
            </a:r>
          </a:p>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Yeniliklere açık değildirler ve yeni şeyler üretmeleri zordur. </a:t>
            </a:r>
          </a:p>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Arkadaşlarına evde karşılaştığı olumsuz davranışları sergilerler.</a:t>
            </a:r>
          </a:p>
        </p:txBody>
      </p:sp>
      <p:pic>
        <p:nvPicPr>
          <p:cNvPr id="57348" name="Picture 4" descr="http://media4.ntvmsnbc.com/j/NTVMSNBC/Components/ArtAndPhoto-Fronts/Sections-StoryLevel/Anne%20%C3%87ocuk/kavga%20eden%20%C3%A7ocuklar.hlarge.jpg"/>
          <p:cNvPicPr>
            <a:picLocks noChangeAspect="1" noChangeArrowheads="1"/>
          </p:cNvPicPr>
          <p:nvPr/>
        </p:nvPicPr>
        <p:blipFill>
          <a:blip r:embed="rId2" cstate="print"/>
          <a:srcRect/>
          <a:stretch>
            <a:fillRect/>
          </a:stretch>
        </p:blipFill>
        <p:spPr bwMode="auto">
          <a:xfrm>
            <a:off x="4643438" y="3357562"/>
            <a:ext cx="3000397" cy="2571768"/>
          </a:xfrm>
          <a:prstGeom prst="rect">
            <a:avLst/>
          </a:prstGeom>
          <a:noFill/>
        </p:spPr>
      </p:pic>
      <p:pic>
        <p:nvPicPr>
          <p:cNvPr id="57350" name="Picture 6" descr="http://img03.blogcu.com/images/s/a/g/saglikweb/40f809c9d99ac8e1f99fb07bf30914c1_1276885268.jpg"/>
          <p:cNvPicPr>
            <a:picLocks noChangeAspect="1" noChangeArrowheads="1"/>
          </p:cNvPicPr>
          <p:nvPr/>
        </p:nvPicPr>
        <p:blipFill>
          <a:blip r:embed="rId3" cstate="print"/>
          <a:srcRect/>
          <a:stretch>
            <a:fillRect/>
          </a:stretch>
        </p:blipFill>
        <p:spPr bwMode="auto">
          <a:xfrm>
            <a:off x="1214414" y="3429000"/>
            <a:ext cx="3081341" cy="242889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Serbest – Gevşek Anne Baba Tutumu</a:t>
            </a:r>
            <a:endParaRPr lang="tr-TR" sz="2300" b="1" dirty="0">
              <a:latin typeface="Lucida Sans" pitchFamily="34" charset="0"/>
              <a:ea typeface="Arial Unicode MS" pitchFamily="34" charset="-128"/>
              <a:cs typeface="Arial Unicode MS" pitchFamily="34" charset="-128"/>
            </a:endParaRPr>
          </a:p>
        </p:txBody>
      </p:sp>
      <p:pic>
        <p:nvPicPr>
          <p:cNvPr id="11266" name="Picture 2" descr="C:\Users\asus\Desktop\aile içi iletişim\1460218_591735460898536_636756578_n.jpg"/>
          <p:cNvPicPr>
            <a:picLocks noChangeAspect="1" noChangeArrowheads="1"/>
          </p:cNvPicPr>
          <p:nvPr/>
        </p:nvPicPr>
        <p:blipFill>
          <a:blip r:embed="rId2" cstate="print"/>
          <a:srcRect/>
          <a:stretch>
            <a:fillRect/>
          </a:stretch>
        </p:blipFill>
        <p:spPr bwMode="auto">
          <a:xfrm>
            <a:off x="500034" y="1071546"/>
            <a:ext cx="8286808" cy="471490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050" name="imagerId18"/>
          <p:cNvPicPr>
            <a:picLocks noChangeAspect="1" noChangeArrowheads="1"/>
          </p:cNvPicPr>
          <p:nvPr/>
        </p:nvPicPr>
        <p:blipFill>
          <a:blip r:embed="rId2" cstate="print"/>
          <a:srcRect/>
          <a:stretch>
            <a:fillRect/>
          </a:stretch>
        </p:blipFill>
        <p:spPr bwMode="auto">
          <a:xfrm>
            <a:off x="428596" y="1142984"/>
            <a:ext cx="8286808" cy="5214974"/>
          </a:xfrm>
          <a:prstGeom prst="rect">
            <a:avLst/>
          </a:prstGeom>
          <a:noFill/>
        </p:spPr>
      </p:pic>
      <p:sp>
        <p:nvSpPr>
          <p:cNvPr id="8" name="7 Dikdörtgen"/>
          <p:cNvSpPr/>
          <p:nvPr/>
        </p:nvSpPr>
        <p:spPr>
          <a:xfrm>
            <a:off x="1000100" y="1785926"/>
            <a:ext cx="7072362" cy="2308324"/>
          </a:xfrm>
          <a:prstGeom prst="rect">
            <a:avLst/>
          </a:prstGeom>
          <a:solidFill>
            <a:schemeClr val="accent2">
              <a:lumMod val="60000"/>
              <a:lumOff val="4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800" b="1" i="1" dirty="0" smtClean="0"/>
              <a:t>‘’Bir domuza ve bir çocuğa istedikleri her şeyi verirseniz sonuçta</a:t>
            </a:r>
            <a:br>
              <a:rPr lang="tr-TR" sz="2800" b="1" i="1" dirty="0" smtClean="0"/>
            </a:br>
            <a:r>
              <a:rPr lang="tr-TR" sz="2800" b="1" i="1" dirty="0" smtClean="0"/>
              <a:t>çok iyi bir domuzunuz ve çok kötü bir çocuğunuz olacağını öğrendim.’’</a:t>
            </a:r>
          </a:p>
          <a:p>
            <a:pPr algn="ctr"/>
            <a:r>
              <a:rPr lang="tr-TR" sz="3200" b="1" dirty="0" smtClean="0"/>
              <a:t>Jackson Brown</a:t>
            </a:r>
            <a:endParaRPr lang="tr-TR" sz="3200" b="1" i="1" dirty="0"/>
          </a:p>
        </p:txBody>
      </p:sp>
      <p:sp>
        <p:nvSpPr>
          <p:cNvPr id="5" name="4 Dikdörtgen"/>
          <p:cNvSpPr/>
          <p:nvPr/>
        </p:nvSpPr>
        <p:spPr>
          <a:xfrm>
            <a:off x="500034" y="285728"/>
            <a:ext cx="8286808" cy="446276"/>
          </a:xfrm>
          <a:prstGeom prst="rect">
            <a:avLst/>
          </a:prstGeom>
          <a:solidFill>
            <a:srgbClr val="E49B0A"/>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Serbest – Gevşek Anne Baba Tutumu</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Serbest – Gevşek Anne Baba Tutumu</a:t>
            </a:r>
            <a:endParaRPr lang="tr-TR" sz="23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571472" y="928670"/>
            <a:ext cx="8286808"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Bu tutum otoriter anne baba tutumunun tersine tamamen serbest ve çocuğa karşı, kural ve sorumlulukların önemsenmediği bir tarzda yetiştirme şeklinde özetlenebilir. Çocuğun olumlu ya da olumsuz davranış ve tutumlarına karşı her zaman onaylayıcı bir yapıda büyütülmektedir. Bu da kişinin doğru ve yanlışları ayırt edememesine ve kurallarla karşılaştığında sosyal uyum olarak sorunlarla karşılaşmasına neden olmaktadır. </a:t>
            </a:r>
            <a:endParaRPr lang="tr-TR" sz="2400" dirty="0">
              <a:latin typeface="Times New Roman" pitchFamily="18" charset="0"/>
              <a:ea typeface="Arial Unicode MS" pitchFamily="34" charset="-128"/>
              <a:cs typeface="Times New Roman" pitchFamily="18" charset="0"/>
            </a:endParaRPr>
          </a:p>
        </p:txBody>
      </p:sp>
      <p:pic>
        <p:nvPicPr>
          <p:cNvPr id="7" name="6 Resim" descr="Aile Yaklaşımları">
            <a:hlinkClick r:id="rId2" tooltip="&quot;Aile Yaklaşımları&quot;"/>
          </p:cNvPr>
          <p:cNvPicPr/>
          <p:nvPr/>
        </p:nvPicPr>
        <p:blipFill>
          <a:blip r:embed="rId3" cstate="print"/>
          <a:srcRect/>
          <a:stretch>
            <a:fillRect/>
          </a:stretch>
        </p:blipFill>
        <p:spPr bwMode="auto">
          <a:xfrm>
            <a:off x="4929190" y="3714752"/>
            <a:ext cx="4071966" cy="2928958"/>
          </a:xfrm>
          <a:prstGeom prst="rect">
            <a:avLst/>
          </a:prstGeom>
          <a:noFill/>
          <a:ln w="9525">
            <a:noFill/>
            <a:miter lim="800000"/>
            <a:headEnd/>
            <a:tailEnd/>
          </a:ln>
        </p:spPr>
      </p:pic>
      <p:pic>
        <p:nvPicPr>
          <p:cNvPr id="49155" name="Picture 3" descr="C:\Users\asus\Desktop\aile içi iletişim\02145657_a7.jpg"/>
          <p:cNvPicPr>
            <a:picLocks noChangeAspect="1" noChangeArrowheads="1"/>
          </p:cNvPicPr>
          <p:nvPr/>
        </p:nvPicPr>
        <p:blipFill>
          <a:blip r:embed="rId4" cstate="print"/>
          <a:srcRect/>
          <a:stretch>
            <a:fillRect/>
          </a:stretch>
        </p:blipFill>
        <p:spPr bwMode="auto">
          <a:xfrm>
            <a:off x="214282" y="3714752"/>
            <a:ext cx="4529132" cy="292895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Serbest – Gevşek Anne Baba Tutumu</a:t>
            </a:r>
            <a:endParaRPr lang="tr-TR" sz="23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500034" y="3571876"/>
            <a:ext cx="8286808"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buFont typeface="Wingdings" pitchFamily="2" charset="2"/>
              <a:buChar char="v"/>
            </a:pPr>
            <a:r>
              <a:rPr lang="tr-TR" sz="2400" dirty="0" smtClean="0">
                <a:latin typeface="Times New Roman" pitchFamily="18" charset="0"/>
                <a:ea typeface="Arial Unicode MS" pitchFamily="34" charset="-128"/>
                <a:cs typeface="Times New Roman" pitchFamily="18" charset="0"/>
              </a:rPr>
              <a:t>  Çocuğu mutlu etmek için ebeveynler her türlü fedakarlık ve çabayı göstermektedirler. </a:t>
            </a:r>
          </a:p>
          <a:p>
            <a:pPr algn="just">
              <a:buFont typeface="Wingdings" pitchFamily="2" charset="2"/>
              <a:buChar char="v"/>
            </a:pPr>
            <a:r>
              <a:rPr lang="tr-TR" sz="2400" dirty="0" smtClean="0">
                <a:latin typeface="Times New Roman" pitchFamily="18" charset="0"/>
                <a:ea typeface="Arial Unicode MS" pitchFamily="34" charset="-128"/>
                <a:cs typeface="Times New Roman" pitchFamily="18" charset="0"/>
              </a:rPr>
              <a:t>  Çocuğun dengesiz bir ortam içinde abartılmış bir sevgi gösterisi içinde büyüyor olması, onun doyumsuz bir birey olmasına zemin hazırlar. </a:t>
            </a:r>
          </a:p>
          <a:p>
            <a:pPr algn="just">
              <a:buFont typeface="Wingdings" pitchFamily="2" charset="2"/>
              <a:buChar char="v"/>
            </a:pPr>
            <a:r>
              <a:rPr lang="tr-TR" sz="2400" dirty="0" smtClean="0">
                <a:latin typeface="Times New Roman" pitchFamily="18" charset="0"/>
                <a:ea typeface="Arial Unicode MS" pitchFamily="34" charset="-128"/>
                <a:cs typeface="Times New Roman" pitchFamily="18" charset="0"/>
              </a:rPr>
              <a:t>Bu tutumla yetiştirilen bireyler ailelerinde tek çocuk ya da tek kız/erkek çocuk olma ihtimali yüksektir.</a:t>
            </a:r>
            <a:endParaRPr lang="tr-TR" sz="2400" dirty="0">
              <a:latin typeface="Times New Roman" pitchFamily="18" charset="0"/>
              <a:ea typeface="Arial Unicode MS" pitchFamily="34" charset="-128"/>
              <a:cs typeface="Times New Roman" pitchFamily="18" charset="0"/>
            </a:endParaRPr>
          </a:p>
        </p:txBody>
      </p:sp>
      <p:pic>
        <p:nvPicPr>
          <p:cNvPr id="7" name="Picture 2" descr="İstiklal Ortaokulu"/>
          <p:cNvPicPr>
            <a:picLocks noChangeAspect="1" noChangeArrowheads="1"/>
          </p:cNvPicPr>
          <p:nvPr/>
        </p:nvPicPr>
        <p:blipFill>
          <a:blip r:embed="rId2" cstate="print"/>
          <a:srcRect/>
          <a:stretch>
            <a:fillRect/>
          </a:stretch>
        </p:blipFill>
        <p:spPr bwMode="auto">
          <a:xfrm>
            <a:off x="2000232" y="785794"/>
            <a:ext cx="5143536" cy="278608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4 Metin kutusu"/>
          <p:cNvSpPr txBox="1"/>
          <p:nvPr/>
        </p:nvSpPr>
        <p:spPr>
          <a:xfrm>
            <a:off x="857224" y="642918"/>
            <a:ext cx="750099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2400" b="1" dirty="0" smtClean="0">
                <a:solidFill>
                  <a:schemeClr val="tx1"/>
                </a:solidFill>
                <a:latin typeface="Lucida Sans" pitchFamily="34" charset="0"/>
                <a:ea typeface="Arial Unicode MS" pitchFamily="34" charset="-128"/>
                <a:cs typeface="Arial Unicode MS" pitchFamily="34" charset="-128"/>
              </a:rPr>
              <a:t>Serbest – Gevşek Anne Baba Tutumu</a:t>
            </a:r>
            <a:endParaRPr lang="tr-TR" sz="2400" b="1" dirty="0">
              <a:solidFill>
                <a:schemeClr val="tx1"/>
              </a:solidFill>
              <a:latin typeface="Lucida Sans" pitchFamily="34" charset="0"/>
              <a:ea typeface="Arial Unicode MS" pitchFamily="34" charset="-128"/>
              <a:cs typeface="Arial Unicode MS" pitchFamily="34" charset="-128"/>
            </a:endParaRPr>
          </a:p>
        </p:txBody>
      </p:sp>
      <p:sp>
        <p:nvSpPr>
          <p:cNvPr id="6" name="5 Dikdörtgen"/>
          <p:cNvSpPr/>
          <p:nvPr/>
        </p:nvSpPr>
        <p:spPr>
          <a:xfrm>
            <a:off x="500034" y="1928802"/>
            <a:ext cx="8286808"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Wingdings" pitchFamily="2" charset="2"/>
              <a:buChar char="§"/>
            </a:pPr>
            <a:r>
              <a:rPr lang="tr-TR" sz="2400" dirty="0" smtClean="0">
                <a:latin typeface="Times New Roman" pitchFamily="18" charset="0"/>
                <a:ea typeface="Arial Unicode MS" pitchFamily="34" charset="-128"/>
                <a:cs typeface="Times New Roman" pitchFamily="18" charset="0"/>
              </a:rPr>
              <a:t>Aile bireyleri çocuğun isteklerine kayıtsız şartsız uydukları için çocuk genelleme yapabilir. ‘’Annem, ablam, halam, dedem, komşular her dediğimi yapıyor. Demek ki herkese her istediğimi yaptırabilirim.’’ düşüncesi çocukta hakim olabilmektedir.</a:t>
            </a:r>
          </a:p>
          <a:p>
            <a:pPr>
              <a:buFont typeface="Wingdings" pitchFamily="2" charset="2"/>
              <a:buChar char="§"/>
            </a:pPr>
            <a:endParaRPr lang="tr-TR" sz="2400" dirty="0" smtClean="0">
              <a:latin typeface="Times New Roman" pitchFamily="18" charset="0"/>
              <a:ea typeface="Arial Unicode MS" pitchFamily="34" charset="-128"/>
              <a:cs typeface="Times New Roman" pitchFamily="18" charset="0"/>
            </a:endParaRPr>
          </a:p>
          <a:p>
            <a:pPr>
              <a:buFont typeface="Wingdings" pitchFamily="2" charset="2"/>
              <a:buChar char="§"/>
            </a:pPr>
            <a:r>
              <a:rPr lang="tr-TR" sz="2400" dirty="0" smtClean="0">
                <a:latin typeface="Times New Roman" pitchFamily="18" charset="0"/>
                <a:ea typeface="Arial Unicode MS" pitchFamily="34" charset="-128"/>
                <a:cs typeface="Times New Roman" pitchFamily="18" charset="0"/>
              </a:rPr>
              <a:t>Sınır yoktur, çocuğa neyi yapıp neyi yapmaması gerektiği anlatılmayabilir, kesin kurallar belirtilmeyebilir.</a:t>
            </a:r>
          </a:p>
          <a:p>
            <a:pPr>
              <a:buFont typeface="Wingdings" pitchFamily="2" charset="2"/>
              <a:buChar char="§"/>
            </a:pPr>
            <a:endParaRPr lang="tr-TR" sz="2400" dirty="0" smtClean="0">
              <a:latin typeface="Times New Roman" pitchFamily="18" charset="0"/>
              <a:ea typeface="Arial Unicode MS" pitchFamily="34" charset="-128"/>
              <a:cs typeface="Times New Roman" pitchFamily="18" charset="0"/>
            </a:endParaRPr>
          </a:p>
          <a:p>
            <a:pPr>
              <a:buFont typeface="Wingdings" pitchFamily="2" charset="2"/>
              <a:buChar char="§"/>
            </a:pPr>
            <a:r>
              <a:rPr lang="tr-TR" sz="2400" dirty="0" smtClean="0">
                <a:latin typeface="Times New Roman" pitchFamily="18" charset="0"/>
                <a:ea typeface="Arial Unicode MS" pitchFamily="34" charset="-128"/>
                <a:cs typeface="Times New Roman" pitchFamily="18" charset="0"/>
              </a:rPr>
              <a:t>Çocuk evde patrondur ve her istediği istediği anda yapılır.</a:t>
            </a:r>
            <a:endParaRPr lang="tr-TR" sz="2400" dirty="0">
              <a:latin typeface="Times New Roman" pitchFamily="18" charset="0"/>
              <a:ea typeface="Arial Unicode MS" pitchFamily="34" charset="-128"/>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3 Dikdörtgen"/>
          <p:cNvSpPr/>
          <p:nvPr/>
        </p:nvSpPr>
        <p:spPr>
          <a:xfrm>
            <a:off x="500034" y="285728"/>
            <a:ext cx="8286808" cy="707886"/>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000" b="1" dirty="0" smtClean="0">
                <a:latin typeface="Lucida Sans" pitchFamily="34" charset="0"/>
                <a:ea typeface="Arial Unicode MS" pitchFamily="34" charset="-128"/>
                <a:cs typeface="Arial Unicode MS" pitchFamily="34" charset="-128"/>
              </a:rPr>
              <a:t>Serbest – Gevşek Anne Baba Tutumun </a:t>
            </a:r>
          </a:p>
          <a:p>
            <a:pPr algn="ctr"/>
            <a:r>
              <a:rPr lang="tr-TR" sz="2000" b="1" dirty="0" smtClean="0">
                <a:latin typeface="Lucida Sans" pitchFamily="34" charset="0"/>
                <a:ea typeface="Arial Unicode MS" pitchFamily="34" charset="-128"/>
                <a:cs typeface="Arial Unicode MS" pitchFamily="34" charset="-128"/>
              </a:rPr>
              <a:t>Çocuklar Üzerindeki Etkileri</a:t>
            </a:r>
            <a:endParaRPr lang="tr-TR" sz="20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428596" y="1500174"/>
            <a:ext cx="8286808" cy="34163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Kuralsızlığa alışan çocuklar, okuldaki kurallarla karşılaşınca  okula ve arkadaş çevresine uyum sağlamakta zorluk çekebilirler.</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Her istediğini elde ettikleri için belli bir süre sonra doyumsuzluk yaşayabilirler.</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Sorumluluk duygusu gelişmeyen, başkalarının hakkına saygı duymayan, kırılgan, her dediğinin anında olmasını isteyen, sabırsız, şımarık, anti sosyal olabilirler. </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Kendilerine sürekli hizmet edilmesini isteyen bir yapıya sebep olmaktadır.</a:t>
            </a:r>
            <a:endParaRPr lang="tr-TR" sz="2400" dirty="0">
              <a:latin typeface="Times New Roman" pitchFamily="18" charset="0"/>
              <a:ea typeface="Arial Unicode MS" pitchFamily="34" charset="-128"/>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2 Dikdörtgen"/>
          <p:cNvSpPr/>
          <p:nvPr/>
        </p:nvSpPr>
        <p:spPr>
          <a:xfrm>
            <a:off x="500034" y="285728"/>
            <a:ext cx="8286808" cy="446276"/>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Aşırı Koruyucu Anne Baba Tutumu</a:t>
            </a:r>
          </a:p>
        </p:txBody>
      </p:sp>
      <p:sp>
        <p:nvSpPr>
          <p:cNvPr id="5" name="4 Dikdörtgen"/>
          <p:cNvSpPr/>
          <p:nvPr/>
        </p:nvSpPr>
        <p:spPr>
          <a:xfrm>
            <a:off x="285720" y="1214422"/>
            <a:ext cx="4286280" cy="4154984"/>
          </a:xfrm>
          <a:prstGeom prst="rect">
            <a:avLst/>
          </a:prstGeom>
          <a:solidFill>
            <a:schemeClr val="bg2">
              <a:lumMod val="75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buFont typeface="Wingdings" pitchFamily="2" charset="2"/>
              <a:buChar char="v"/>
            </a:pPr>
            <a:r>
              <a:rPr lang="tr-TR" sz="2400" dirty="0" smtClean="0">
                <a:latin typeface="Times New Roman" pitchFamily="18" charset="0"/>
                <a:ea typeface="Arial Unicode MS" pitchFamily="34" charset="-128"/>
                <a:cs typeface="Times New Roman" pitchFamily="18" charset="0"/>
              </a:rPr>
              <a:t> </a:t>
            </a:r>
            <a:r>
              <a:rPr lang="tr-TR" sz="2400" i="1" dirty="0" smtClean="0">
                <a:latin typeface="Times New Roman" pitchFamily="18" charset="0"/>
                <a:ea typeface="Arial Unicode MS" pitchFamily="34" charset="-128"/>
                <a:cs typeface="Times New Roman" pitchFamily="18" charset="0"/>
              </a:rPr>
              <a:t>Bu ailelerde çocuğa gereğinden fazla özen gösterilir.</a:t>
            </a:r>
          </a:p>
          <a:p>
            <a:pPr algn="ctr">
              <a:buFont typeface="Wingdings" pitchFamily="2" charset="2"/>
              <a:buChar char="v"/>
            </a:pPr>
            <a:r>
              <a:rPr lang="tr-TR" sz="2400" dirty="0" smtClean="0">
                <a:latin typeface="Times New Roman" pitchFamily="18" charset="0"/>
                <a:ea typeface="Arial Unicode MS" pitchFamily="34" charset="-128"/>
                <a:cs typeface="Times New Roman" pitchFamily="18" charset="0"/>
              </a:rPr>
              <a:t> </a:t>
            </a:r>
            <a:r>
              <a:rPr lang="tr-TR" sz="2400" i="1" dirty="0" smtClean="0">
                <a:solidFill>
                  <a:srgbClr val="C00000"/>
                </a:solidFill>
                <a:latin typeface="Times New Roman" pitchFamily="18" charset="0"/>
                <a:ea typeface="Arial Unicode MS" pitchFamily="34" charset="-128"/>
                <a:cs typeface="Times New Roman" pitchFamily="18" charset="0"/>
              </a:rPr>
              <a:t>Çocukların üzerine titrenir. Ağlamasın, üşümesin, terlemesin, hasta olmasın, yorulup incinmesin diye büyük bir çaba gösterilir.</a:t>
            </a:r>
            <a:endParaRPr lang="tr-TR" sz="2400" i="1" dirty="0" smtClean="0">
              <a:latin typeface="Times New Roman" pitchFamily="18" charset="0"/>
              <a:ea typeface="Arial Unicode MS" pitchFamily="34" charset="-128"/>
              <a:cs typeface="Times New Roman" pitchFamily="18" charset="0"/>
            </a:endParaRPr>
          </a:p>
          <a:p>
            <a:pPr algn="ctr">
              <a:buFont typeface="Wingdings" pitchFamily="2" charset="2"/>
              <a:buChar char="v"/>
            </a:pPr>
            <a:r>
              <a:rPr lang="tr-TR" sz="2400" i="1" dirty="0" smtClean="0">
                <a:latin typeface="Times New Roman" pitchFamily="18" charset="0"/>
                <a:ea typeface="Arial Unicode MS" pitchFamily="34" charset="-128"/>
                <a:cs typeface="Times New Roman" pitchFamily="18" charset="0"/>
              </a:rPr>
              <a:t>Abartılmış sevgi ve aşırı koruyucu tutum daha çok ‘’anne-çocuk’’ arasında gözlenir. </a:t>
            </a:r>
          </a:p>
          <a:p>
            <a:pPr algn="ctr">
              <a:buFont typeface="Wingdings" pitchFamily="2" charset="2"/>
              <a:buChar char="v"/>
            </a:pPr>
            <a:r>
              <a:rPr lang="tr-TR" sz="2400" i="1" dirty="0" smtClean="0">
                <a:solidFill>
                  <a:schemeClr val="tx1"/>
                </a:solidFill>
                <a:latin typeface="Times New Roman" pitchFamily="18" charset="0"/>
                <a:ea typeface="Arial Unicode MS" pitchFamily="34" charset="-128"/>
                <a:cs typeface="Times New Roman" pitchFamily="18" charset="0"/>
              </a:rPr>
              <a:t> </a:t>
            </a:r>
            <a:r>
              <a:rPr lang="tr-TR" sz="2400" i="1" dirty="0" smtClean="0">
                <a:solidFill>
                  <a:srgbClr val="C00000"/>
                </a:solidFill>
                <a:latin typeface="Times New Roman" pitchFamily="18" charset="0"/>
                <a:ea typeface="Arial Unicode MS" pitchFamily="34" charset="-128"/>
                <a:cs typeface="Times New Roman" pitchFamily="18" charset="0"/>
              </a:rPr>
              <a:t>Her şey çocuk adına yapılır</a:t>
            </a:r>
            <a:r>
              <a:rPr lang="tr-TR" sz="2400" i="1" dirty="0" smtClean="0">
                <a:solidFill>
                  <a:schemeClr val="tx1"/>
                </a:solidFill>
                <a:latin typeface="Times New Roman" pitchFamily="18" charset="0"/>
                <a:ea typeface="Arial Unicode MS" pitchFamily="34" charset="-128"/>
                <a:cs typeface="Times New Roman" pitchFamily="18" charset="0"/>
              </a:rPr>
              <a:t>.</a:t>
            </a:r>
          </a:p>
        </p:txBody>
      </p:sp>
      <p:pic>
        <p:nvPicPr>
          <p:cNvPr id="1026" name="Picture 2" descr="C:\Users\asus\Desktop\aile içi iletişim\çocuk 4.jpg"/>
          <p:cNvPicPr>
            <a:picLocks noChangeAspect="1" noChangeArrowheads="1"/>
          </p:cNvPicPr>
          <p:nvPr/>
        </p:nvPicPr>
        <p:blipFill>
          <a:blip r:embed="rId2" cstate="print"/>
          <a:srcRect/>
          <a:stretch>
            <a:fillRect/>
          </a:stretch>
        </p:blipFill>
        <p:spPr bwMode="auto">
          <a:xfrm>
            <a:off x="4857752" y="857232"/>
            <a:ext cx="4071965" cy="500066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2 Dikdörtgen"/>
          <p:cNvSpPr/>
          <p:nvPr/>
        </p:nvSpPr>
        <p:spPr>
          <a:xfrm>
            <a:off x="500034" y="285728"/>
            <a:ext cx="8286808" cy="446276"/>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Aşırı Koruyucu Anne Baba Tutumu</a:t>
            </a:r>
          </a:p>
        </p:txBody>
      </p:sp>
      <p:sp>
        <p:nvSpPr>
          <p:cNvPr id="5" name="4 Dikdörtgen"/>
          <p:cNvSpPr/>
          <p:nvPr/>
        </p:nvSpPr>
        <p:spPr>
          <a:xfrm>
            <a:off x="500034" y="857232"/>
            <a:ext cx="835824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Anne baba çocuğun her davranışına müdahale eder. </a:t>
            </a:r>
          </a:p>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Her türlü kararı çocuk yerine aile alır.</a:t>
            </a:r>
          </a:p>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Geç kavuşulan, aşırı istenen, tek çocuk, tek erkek veya tek kız çocuk gibi çocuklar genellikle abartılmış sevginin odak noktası olurlar. Bu anne babalar çocuklarını el bebek gül bebek büyütürler. </a:t>
            </a:r>
          </a:p>
        </p:txBody>
      </p:sp>
      <p:pic>
        <p:nvPicPr>
          <p:cNvPr id="55300" name="Picture 4" descr="http://mebk12.meb.gov.tr/meb_iys_dosyalar/34/21/736538/resimler/2013_01/02145654_a2.jpg"/>
          <p:cNvPicPr>
            <a:picLocks noChangeAspect="1" noChangeArrowheads="1"/>
          </p:cNvPicPr>
          <p:nvPr/>
        </p:nvPicPr>
        <p:blipFill>
          <a:blip r:embed="rId2" cstate="print"/>
          <a:srcRect/>
          <a:stretch>
            <a:fillRect/>
          </a:stretch>
        </p:blipFill>
        <p:spPr bwMode="auto">
          <a:xfrm>
            <a:off x="500035" y="2928934"/>
            <a:ext cx="4143404" cy="2919406"/>
          </a:xfrm>
          <a:prstGeom prst="rect">
            <a:avLst/>
          </a:prstGeom>
          <a:noFill/>
        </p:spPr>
      </p:pic>
      <p:pic>
        <p:nvPicPr>
          <p:cNvPr id="55302" name="Picture 6" descr="http://yazarkafe.hurriyet.com.tr/images/blog/dRRTfZFv5SP0.jpg"/>
          <p:cNvPicPr>
            <a:picLocks noChangeAspect="1" noChangeArrowheads="1"/>
          </p:cNvPicPr>
          <p:nvPr/>
        </p:nvPicPr>
        <p:blipFill>
          <a:blip r:embed="rId3" cstate="print"/>
          <a:srcRect/>
          <a:stretch>
            <a:fillRect/>
          </a:stretch>
        </p:blipFill>
        <p:spPr bwMode="auto">
          <a:xfrm>
            <a:off x="4857752" y="2928934"/>
            <a:ext cx="3929090" cy="285752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6146" name="Picture 2" descr="C:\Users\asus\Desktop\aile içi iletişim\1003056_673605669334021_361855773_n.jpg"/>
          <p:cNvPicPr>
            <a:picLocks noChangeAspect="1" noChangeArrowheads="1"/>
          </p:cNvPicPr>
          <p:nvPr/>
        </p:nvPicPr>
        <p:blipFill>
          <a:blip r:embed="rId2" cstate="print"/>
          <a:srcRect/>
          <a:stretch>
            <a:fillRect/>
          </a:stretch>
        </p:blipFill>
        <p:spPr bwMode="auto">
          <a:xfrm>
            <a:off x="428596" y="428604"/>
            <a:ext cx="8286808" cy="571504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2 Dikdörtgen"/>
          <p:cNvSpPr/>
          <p:nvPr/>
        </p:nvSpPr>
        <p:spPr>
          <a:xfrm>
            <a:off x="500034" y="214290"/>
            <a:ext cx="8286808" cy="800219"/>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Aşırı Koruyucu Anne Baba Tutumu İle Yetişen Çocukların Özellikleri</a:t>
            </a:r>
          </a:p>
        </p:txBody>
      </p:sp>
      <p:sp>
        <p:nvSpPr>
          <p:cNvPr id="5" name="4 Dikdörtgen"/>
          <p:cNvSpPr/>
          <p:nvPr/>
        </p:nvSpPr>
        <p:spPr>
          <a:xfrm>
            <a:off x="357158" y="1142984"/>
            <a:ext cx="8501122"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buFont typeface="Wingdings" pitchFamily="2" charset="2"/>
              <a:buChar char="ü"/>
            </a:pPr>
            <a:r>
              <a:rPr lang="tr-TR" sz="2400" dirty="0" smtClean="0">
                <a:latin typeface="Times New Roman" pitchFamily="18" charset="0"/>
                <a:ea typeface="Arial Unicode MS" pitchFamily="34" charset="-128"/>
                <a:cs typeface="Times New Roman" pitchFamily="18" charset="0"/>
              </a:rPr>
              <a:t>Aileye aşırı bağımlı ve onlarda uzak yaşamaktan çok zorlanırlar.</a:t>
            </a:r>
          </a:p>
          <a:p>
            <a:pPr algn="just">
              <a:buFont typeface="Wingdings" pitchFamily="2" charset="2"/>
              <a:buChar char="ü"/>
            </a:pPr>
            <a:r>
              <a:rPr lang="tr-TR" sz="2400" dirty="0" smtClean="0">
                <a:latin typeface="Times New Roman" pitchFamily="18" charset="0"/>
                <a:ea typeface="Arial Unicode MS" pitchFamily="34" charset="-128"/>
                <a:cs typeface="Times New Roman" pitchFamily="18" charset="0"/>
              </a:rPr>
              <a:t> Özgüveni gelişmemiş ve sosyalleşmekten uzaktırlar. Tek başına kararlar alamaz.</a:t>
            </a:r>
          </a:p>
          <a:p>
            <a:pPr algn="just">
              <a:buFont typeface="Wingdings" pitchFamily="2" charset="2"/>
              <a:buChar char="ü"/>
            </a:pPr>
            <a:r>
              <a:rPr lang="tr-TR" sz="2400" dirty="0" smtClean="0">
                <a:latin typeface="Times New Roman" pitchFamily="18" charset="0"/>
                <a:ea typeface="Arial Unicode MS" pitchFamily="34" charset="-128"/>
                <a:cs typeface="Times New Roman" pitchFamily="18" charset="0"/>
              </a:rPr>
              <a:t>Onu himayesi altına alabilecek herkese karşı bağımlı olmaya başlarlar ( eşi, öğretmeni, arkadaşları...).</a:t>
            </a:r>
          </a:p>
          <a:p>
            <a:pPr algn="just">
              <a:buFont typeface="Wingdings" pitchFamily="2" charset="2"/>
              <a:buChar char="ü"/>
            </a:pPr>
            <a:r>
              <a:rPr lang="tr-TR" sz="2400" dirty="0" smtClean="0">
                <a:latin typeface="Times New Roman" pitchFamily="18" charset="0"/>
                <a:ea typeface="Arial Unicode MS" pitchFamily="34" charset="-128"/>
                <a:cs typeface="Times New Roman" pitchFamily="18" charset="0"/>
              </a:rPr>
              <a:t>Toplumsal yaşam bir kavga ve güç yarışıdır. Çocuk bu yarışta başarısız ve mutsuz olur.</a:t>
            </a:r>
            <a:endParaRPr lang="tr-TR" sz="2300" b="1" dirty="0" smtClean="0">
              <a:latin typeface="Lucida Sans" pitchFamily="34" charset="0"/>
              <a:ea typeface="Arial Unicode MS" pitchFamily="34" charset="-128"/>
              <a:cs typeface="Arial Unicode MS" pitchFamily="34" charset="-128"/>
            </a:endParaRPr>
          </a:p>
        </p:txBody>
      </p:sp>
      <p:pic>
        <p:nvPicPr>
          <p:cNvPr id="54274" name="Picture 2" descr="http://okul.selyam.net/pars_docs/refs/146/145966/145966_html_42831591.jpg"/>
          <p:cNvPicPr>
            <a:picLocks noChangeAspect="1" noChangeArrowheads="1"/>
          </p:cNvPicPr>
          <p:nvPr/>
        </p:nvPicPr>
        <p:blipFill>
          <a:blip r:embed="rId2" cstate="print"/>
          <a:srcRect/>
          <a:stretch>
            <a:fillRect/>
          </a:stretch>
        </p:blipFill>
        <p:spPr bwMode="auto">
          <a:xfrm>
            <a:off x="928662" y="3929066"/>
            <a:ext cx="3033773" cy="2643230"/>
          </a:xfrm>
          <a:prstGeom prst="rect">
            <a:avLst/>
          </a:prstGeom>
          <a:noFill/>
        </p:spPr>
      </p:pic>
      <p:pic>
        <p:nvPicPr>
          <p:cNvPr id="54276" name="Picture 4" descr="Çocuklarda Anneye Bağımlılık, Ayrılma Güçlüğü ve Okul Korkusu"/>
          <p:cNvPicPr>
            <a:picLocks noChangeAspect="1" noChangeArrowheads="1"/>
          </p:cNvPicPr>
          <p:nvPr/>
        </p:nvPicPr>
        <p:blipFill>
          <a:blip r:embed="rId3" cstate="print"/>
          <a:srcRect/>
          <a:stretch>
            <a:fillRect/>
          </a:stretch>
        </p:blipFill>
        <p:spPr bwMode="auto">
          <a:xfrm>
            <a:off x="4286248" y="3929066"/>
            <a:ext cx="3500462" cy="264320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2 Dikdörtgen"/>
          <p:cNvSpPr/>
          <p:nvPr/>
        </p:nvSpPr>
        <p:spPr>
          <a:xfrm>
            <a:off x="500034" y="285728"/>
            <a:ext cx="8286808" cy="446276"/>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solidFill>
                  <a:schemeClr val="bg1"/>
                </a:solidFill>
                <a:latin typeface="Times New Roman" pitchFamily="18" charset="0"/>
                <a:ea typeface="Arial Unicode MS" pitchFamily="34" charset="-128"/>
                <a:cs typeface="Times New Roman" pitchFamily="18" charset="0"/>
              </a:rPr>
              <a:t>İlgisiz ve Kayıtsız Anne Baba Tutumu</a:t>
            </a:r>
            <a:endParaRPr lang="tr-TR" sz="2300" b="1" dirty="0">
              <a:solidFill>
                <a:schemeClr val="bg1"/>
              </a:solidFill>
              <a:latin typeface="Times New Roman" pitchFamily="18" charset="0"/>
              <a:ea typeface="Arial Unicode MS" pitchFamily="34" charset="-128"/>
              <a:cs typeface="Times New Roman" pitchFamily="18" charset="0"/>
            </a:endParaRPr>
          </a:p>
        </p:txBody>
      </p:sp>
      <p:sp>
        <p:nvSpPr>
          <p:cNvPr id="5" name="4 Dikdörtgen"/>
          <p:cNvSpPr/>
          <p:nvPr/>
        </p:nvSpPr>
        <p:spPr>
          <a:xfrm>
            <a:off x="500034" y="928670"/>
            <a:ext cx="8286808"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Char char="§"/>
            </a:pPr>
            <a:r>
              <a:rPr lang="tr-TR" sz="2400" dirty="0" smtClean="0">
                <a:latin typeface="Times New Roman" pitchFamily="18" charset="0"/>
                <a:ea typeface="Arial Unicode MS" pitchFamily="34" charset="-128"/>
                <a:cs typeface="Times New Roman" pitchFamily="18" charset="0"/>
              </a:rPr>
              <a:t> Çocuğun davranışları karşısında ilgisiz ve vurdumduymaz davranışlar sergileyen anne babalardır.  </a:t>
            </a:r>
          </a:p>
          <a:p>
            <a:pPr>
              <a:buFont typeface="Wingdings" pitchFamily="2" charset="2"/>
              <a:buChar char="§"/>
            </a:pPr>
            <a:r>
              <a:rPr lang="tr-TR" sz="2400" dirty="0" smtClean="0">
                <a:latin typeface="Times New Roman" pitchFamily="18" charset="0"/>
                <a:ea typeface="Arial Unicode MS" pitchFamily="34" charset="-128"/>
                <a:cs typeface="Times New Roman" pitchFamily="18" charset="0"/>
              </a:rPr>
              <a:t> Çocuğun varlığı ile yokluğunun fark edilmediği, sevgi ve ilginin az olduğu ailelerdir. Bu anne babalar genellikle hoşgörü ile boş vermeyi karıştırmaktadırlar. </a:t>
            </a:r>
          </a:p>
          <a:p>
            <a:pPr>
              <a:buFont typeface="Wingdings" pitchFamily="2" charset="2"/>
              <a:buChar char="§"/>
            </a:pPr>
            <a:r>
              <a:rPr lang="tr-TR" sz="2400" dirty="0" smtClean="0">
                <a:latin typeface="Times New Roman" pitchFamily="18" charset="0"/>
                <a:cs typeface="Times New Roman" pitchFamily="18" charset="0"/>
              </a:rPr>
              <a:t>Bu tutum, istenmeyen bir çocuk dünyaya geldiğinde, anne baba olmayı tam olarak benimseyememiş ebeveynlerde, çok çocuklu, kalabalık yaşayan, eğitim seviyesi düşük ailelerde görülür.</a:t>
            </a:r>
            <a:endParaRPr lang="tr-TR" sz="2400" dirty="0">
              <a:latin typeface="Times New Roman" pitchFamily="18" charset="0"/>
              <a:ea typeface="Arial Unicode MS" pitchFamily="34" charset="-128"/>
              <a:cs typeface="Times New Roman" pitchFamily="18" charset="0"/>
            </a:endParaRPr>
          </a:p>
        </p:txBody>
      </p:sp>
      <p:pic>
        <p:nvPicPr>
          <p:cNvPr id="53250" name="Picture 2" descr="haber"/>
          <p:cNvPicPr>
            <a:picLocks noChangeAspect="1" noChangeArrowheads="1"/>
          </p:cNvPicPr>
          <p:nvPr/>
        </p:nvPicPr>
        <p:blipFill>
          <a:blip r:embed="rId2" cstate="print"/>
          <a:srcRect/>
          <a:stretch>
            <a:fillRect/>
          </a:stretch>
        </p:blipFill>
        <p:spPr bwMode="auto">
          <a:xfrm>
            <a:off x="4857752" y="4143380"/>
            <a:ext cx="3881422" cy="2357454"/>
          </a:xfrm>
          <a:prstGeom prst="rect">
            <a:avLst/>
          </a:prstGeom>
          <a:noFill/>
        </p:spPr>
      </p:pic>
      <p:pic>
        <p:nvPicPr>
          <p:cNvPr id="53252" name="Picture 4" descr="http://www.psikoloji.com.tr/resimler/4000/4326_2.jpg"/>
          <p:cNvPicPr>
            <a:picLocks noChangeAspect="1" noChangeArrowheads="1"/>
          </p:cNvPicPr>
          <p:nvPr/>
        </p:nvPicPr>
        <p:blipFill>
          <a:blip r:embed="rId3" cstate="print"/>
          <a:srcRect/>
          <a:stretch>
            <a:fillRect/>
          </a:stretch>
        </p:blipFill>
        <p:spPr bwMode="auto">
          <a:xfrm>
            <a:off x="571472" y="4143380"/>
            <a:ext cx="4071966" cy="2357454"/>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2 Dikdörtgen"/>
          <p:cNvSpPr/>
          <p:nvPr/>
        </p:nvSpPr>
        <p:spPr>
          <a:xfrm>
            <a:off x="500034" y="285728"/>
            <a:ext cx="8286808" cy="446276"/>
          </a:xfrm>
          <a:prstGeom prst="rect">
            <a:avLst/>
          </a:prstGeom>
          <a:solidFill>
            <a:srgbClr val="C00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300" b="1" dirty="0" smtClean="0">
                <a:solidFill>
                  <a:schemeClr val="bg1"/>
                </a:solidFill>
                <a:latin typeface="Times New Roman" pitchFamily="18" charset="0"/>
                <a:ea typeface="Arial Unicode MS" pitchFamily="34" charset="-128"/>
                <a:cs typeface="Times New Roman" pitchFamily="18" charset="0"/>
              </a:rPr>
              <a:t>İlgisiz ve Kayıtsız Anne Baba Tutumu</a:t>
            </a:r>
            <a:endParaRPr lang="tr-TR" sz="2300" b="1" dirty="0">
              <a:solidFill>
                <a:schemeClr val="bg1"/>
              </a:solidFill>
              <a:latin typeface="Times New Roman" pitchFamily="18" charset="0"/>
              <a:ea typeface="Arial Unicode MS" pitchFamily="34" charset="-128"/>
              <a:cs typeface="Times New Roman" pitchFamily="18" charset="0"/>
            </a:endParaRPr>
          </a:p>
        </p:txBody>
      </p:sp>
      <p:sp>
        <p:nvSpPr>
          <p:cNvPr id="5" name="4 Dikdörtgen"/>
          <p:cNvSpPr/>
          <p:nvPr/>
        </p:nvSpPr>
        <p:spPr>
          <a:xfrm>
            <a:off x="500034" y="1214422"/>
            <a:ext cx="8286808" cy="415498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Char char="q"/>
            </a:pPr>
            <a:r>
              <a:rPr lang="tr-TR" sz="2400" dirty="0" smtClean="0">
                <a:latin typeface="Times New Roman" pitchFamily="18" charset="0"/>
                <a:ea typeface="Arial Unicode MS" pitchFamily="34" charset="-128"/>
                <a:cs typeface="Times New Roman" pitchFamily="18" charset="0"/>
              </a:rPr>
              <a:t> Çocuk ev içerisinde ailenin göstermediği ilgi ve şefkati dışarıda arama eğilimi içerisinde olabilmektedir. </a:t>
            </a:r>
          </a:p>
          <a:p>
            <a:endParaRPr lang="tr-TR" sz="2400" dirty="0" smtClean="0">
              <a:latin typeface="Times New Roman" pitchFamily="18" charset="0"/>
              <a:ea typeface="Arial Unicode MS" pitchFamily="34" charset="-128"/>
              <a:cs typeface="Times New Roman" pitchFamily="18" charset="0"/>
            </a:endParaRPr>
          </a:p>
          <a:p>
            <a:pPr>
              <a:buFont typeface="Wingdings" pitchFamily="2" charset="2"/>
              <a:buChar char="q"/>
            </a:pPr>
            <a:r>
              <a:rPr lang="tr-TR" sz="2400" dirty="0" smtClean="0">
                <a:latin typeface="Times New Roman" pitchFamily="18" charset="0"/>
                <a:ea typeface="Arial Unicode MS" pitchFamily="34" charset="-128"/>
                <a:cs typeface="Times New Roman" pitchFamily="18" charset="0"/>
              </a:rPr>
              <a:t>Arkadaş gruplarına aşırı bağlılık , evden kaçma, yaşça büyük kişilerin istismarına maruz kalma bu tip aile çocuklarında görülen bu tutumun etkileridir.</a:t>
            </a:r>
          </a:p>
          <a:p>
            <a:endParaRPr lang="tr-TR" sz="2400" dirty="0" smtClean="0">
              <a:latin typeface="Times New Roman" pitchFamily="18" charset="0"/>
              <a:ea typeface="Arial Unicode MS" pitchFamily="34" charset="-128"/>
              <a:cs typeface="Times New Roman" pitchFamily="18" charset="0"/>
            </a:endParaRPr>
          </a:p>
          <a:p>
            <a:pPr>
              <a:buFont typeface="Wingdings" pitchFamily="2" charset="2"/>
              <a:buChar char="q"/>
            </a:pPr>
            <a:r>
              <a:rPr lang="tr-TR" sz="2400" dirty="0" smtClean="0">
                <a:latin typeface="Times New Roman" pitchFamily="18" charset="0"/>
                <a:ea typeface="Arial Unicode MS" pitchFamily="34" charset="-128"/>
                <a:cs typeface="Times New Roman" pitchFamily="18" charset="0"/>
              </a:rPr>
              <a:t>Anne baba çocuklarına karşı gösteremediği bu sevgiyi yıllar sonra ‘’onlara gösteremedim torunlarıma göstereyim ‘’ diyerek torunlarına karşı aşırı sevgi ve şımartma ile onlar üzerinde de  olumsuz etki, gösterebilmektedirler.</a:t>
            </a:r>
            <a:endParaRPr lang="tr-TR" sz="2400" dirty="0">
              <a:latin typeface="Times New Roman" pitchFamily="18" charset="0"/>
              <a:ea typeface="Arial Unicode MS" pitchFamily="34" charset="-128"/>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357166"/>
            <a:ext cx="8286808" cy="9541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tr-TR" sz="2800" b="1" dirty="0" smtClean="0">
                <a:solidFill>
                  <a:schemeClr val="tx1"/>
                </a:solidFill>
                <a:latin typeface="+mj-lt"/>
                <a:ea typeface="Arial Unicode MS" pitchFamily="34" charset="-128"/>
                <a:cs typeface="Times New Roman" pitchFamily="18" charset="0"/>
              </a:rPr>
              <a:t>İlgisiz Ve Kayıtsız Anne Baba Tutumu İle Yetişen</a:t>
            </a:r>
          </a:p>
          <a:p>
            <a:pPr algn="ctr"/>
            <a:r>
              <a:rPr lang="tr-TR" sz="2800" b="1" dirty="0" smtClean="0">
                <a:solidFill>
                  <a:schemeClr val="tx1"/>
                </a:solidFill>
                <a:latin typeface="+mj-lt"/>
                <a:ea typeface="Arial Unicode MS" pitchFamily="34" charset="-128"/>
                <a:cs typeface="Times New Roman" pitchFamily="18" charset="0"/>
              </a:rPr>
              <a:t> Çocukların Özellikleri</a:t>
            </a:r>
            <a:endParaRPr lang="tr-TR" sz="2800" b="1" dirty="0">
              <a:solidFill>
                <a:schemeClr val="tx1"/>
              </a:solidFill>
              <a:latin typeface="+mj-lt"/>
              <a:ea typeface="Arial Unicode MS" pitchFamily="34" charset="-128"/>
              <a:cs typeface="Times New Roman" pitchFamily="18" charset="0"/>
            </a:endParaRPr>
          </a:p>
        </p:txBody>
      </p:sp>
      <p:sp>
        <p:nvSpPr>
          <p:cNvPr id="3" name="2 Dikdörtgen"/>
          <p:cNvSpPr/>
          <p:nvPr/>
        </p:nvSpPr>
        <p:spPr>
          <a:xfrm>
            <a:off x="500034" y="1714488"/>
            <a:ext cx="8286808" cy="34163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just">
              <a:buFont typeface="Wingdings" pitchFamily="2" charset="2"/>
              <a:buChar char="ü"/>
            </a:pPr>
            <a:r>
              <a:rPr lang="tr-TR" sz="2400" dirty="0" smtClean="0">
                <a:latin typeface="Times New Roman" pitchFamily="18" charset="0"/>
                <a:cs typeface="Times New Roman" pitchFamily="18" charset="0"/>
              </a:rPr>
              <a:t> Çocuk bencil ve şımarık olur. Bu yüzden arkadaş çevresinde sevilmezler.</a:t>
            </a:r>
          </a:p>
          <a:p>
            <a:pPr lvl="0" algn="just">
              <a:buFont typeface="Wingdings" pitchFamily="2" charset="2"/>
              <a:buChar char="ü"/>
            </a:pPr>
            <a:r>
              <a:rPr lang="tr-TR" sz="2400" dirty="0" smtClean="0">
                <a:latin typeface="Times New Roman" pitchFamily="18" charset="0"/>
                <a:cs typeface="Times New Roman" pitchFamily="18" charset="0"/>
              </a:rPr>
              <a:t> Çocuk evde veya okulda anne babasının dikkatini çekmek için alışılmadık davranışlar sergiler.</a:t>
            </a:r>
          </a:p>
          <a:p>
            <a:pPr lvl="0" algn="just">
              <a:buFont typeface="Wingdings" pitchFamily="2" charset="2"/>
              <a:buChar char="ü"/>
            </a:pPr>
            <a:r>
              <a:rPr lang="tr-TR" sz="2400" dirty="0" smtClean="0">
                <a:latin typeface="Times New Roman" pitchFamily="18" charset="0"/>
                <a:cs typeface="Times New Roman" pitchFamily="18" charset="0"/>
              </a:rPr>
              <a:t> Ailesi çocuğa model olamadığı için çocuk kendine başka modeller seçer. Gençlik dönemlerinde çocuk, vaktinin tümünü arkadaşları ile geçirir.</a:t>
            </a:r>
          </a:p>
          <a:p>
            <a:pPr lvl="0" algn="just">
              <a:buFont typeface="Wingdings" pitchFamily="2" charset="2"/>
              <a:buChar char="ü"/>
            </a:pPr>
            <a:r>
              <a:rPr lang="tr-TR" sz="2400" dirty="0" smtClean="0">
                <a:latin typeface="Times New Roman" pitchFamily="18" charset="0"/>
                <a:cs typeface="Times New Roman" pitchFamily="18" charset="0"/>
              </a:rPr>
              <a:t> Genç yaşta çocuk zararlı alışkanlıklar edinmeye meyilli olabilir.</a:t>
            </a:r>
            <a:endParaRPr lang="tr-TR"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71472" y="214290"/>
            <a:ext cx="8286808" cy="954107"/>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tr-TR" sz="2800" b="1" dirty="0" smtClean="0">
                <a:solidFill>
                  <a:schemeClr val="tx1"/>
                </a:solidFill>
                <a:latin typeface="+mj-lt"/>
                <a:ea typeface="Arial Unicode MS" pitchFamily="34" charset="-128"/>
                <a:cs typeface="Times New Roman" pitchFamily="18" charset="0"/>
              </a:rPr>
              <a:t>İlgisiz Ve Kayıtsız Anne Baba Tutumu İle Yetişen</a:t>
            </a:r>
          </a:p>
          <a:p>
            <a:pPr algn="ctr"/>
            <a:r>
              <a:rPr lang="tr-TR" sz="2800" b="1" dirty="0" smtClean="0">
                <a:solidFill>
                  <a:schemeClr val="tx1"/>
                </a:solidFill>
                <a:latin typeface="+mj-lt"/>
                <a:ea typeface="Arial Unicode MS" pitchFamily="34" charset="-128"/>
                <a:cs typeface="Times New Roman" pitchFamily="18" charset="0"/>
              </a:rPr>
              <a:t> Çocukların Özellikleri</a:t>
            </a:r>
            <a:endParaRPr lang="tr-TR" sz="2800" b="1" dirty="0">
              <a:solidFill>
                <a:schemeClr val="tx1"/>
              </a:solidFill>
              <a:latin typeface="+mj-lt"/>
              <a:ea typeface="Arial Unicode MS" pitchFamily="34" charset="-128"/>
              <a:cs typeface="Times New Roman" pitchFamily="18" charset="0"/>
            </a:endParaRPr>
          </a:p>
        </p:txBody>
      </p:sp>
      <p:sp>
        <p:nvSpPr>
          <p:cNvPr id="3" name="2 Dikdörtgen"/>
          <p:cNvSpPr/>
          <p:nvPr/>
        </p:nvSpPr>
        <p:spPr>
          <a:xfrm>
            <a:off x="500034" y="1428736"/>
            <a:ext cx="8286808"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Özgüven sorunu yaşar, hayattan ve kendisinde bir beklentisi olmaz.</a:t>
            </a:r>
          </a:p>
          <a:p>
            <a:pPr>
              <a:buFont typeface="Wingdings" pitchFamily="2" charset="2"/>
              <a:buChar char="Ø"/>
            </a:pPr>
            <a:endParaRPr lang="tr-TR" sz="2400" dirty="0" smtClean="0">
              <a:latin typeface="Times New Roman" pitchFamily="18" charset="0"/>
              <a:ea typeface="Arial Unicode MS" pitchFamily="34" charset="-128"/>
              <a:cs typeface="Times New Roman" pitchFamily="18" charset="0"/>
            </a:endParaRPr>
          </a:p>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Sosyal ilişkilerden uzak ve dost edinme problemi olan, aile içi iletişim yetersizliğinden dolay akranlarına göre dil gelişiminde gecikmelerin olduğu, yalnızlık hissinin ağır bastığı ve evden kaçma eğilimi olan,</a:t>
            </a:r>
          </a:p>
          <a:p>
            <a:endParaRPr lang="tr-TR" sz="2400" dirty="0" smtClean="0">
              <a:latin typeface="Times New Roman" pitchFamily="18" charset="0"/>
              <a:ea typeface="Arial Unicode MS" pitchFamily="34" charset="-128"/>
              <a:cs typeface="Times New Roman" pitchFamily="18" charset="0"/>
            </a:endParaRPr>
          </a:p>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Çocuk büyüdükçe aile içi sorunlarda artış,</a:t>
            </a:r>
          </a:p>
          <a:p>
            <a:r>
              <a:rPr lang="tr-TR" sz="2400" dirty="0" smtClean="0">
                <a:latin typeface="Times New Roman" pitchFamily="18" charset="0"/>
                <a:ea typeface="Arial Unicode MS" pitchFamily="34" charset="-128"/>
                <a:cs typeface="Times New Roman" pitchFamily="18" charset="0"/>
              </a:rPr>
              <a:t>aile ile irtibatın koptuğu ve anne babaya karşı ilgisiz bir kişiliğe sahip olma ihtimali yüksektir.</a:t>
            </a:r>
            <a:endParaRPr lang="tr-TR" sz="2400" dirty="0">
              <a:latin typeface="Times New Roman" pitchFamily="18" charset="0"/>
              <a:ea typeface="Arial Unicode MS" pitchFamily="34" charset="-128"/>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Tutarsız Ve Kararsız Anne Baba Tutumu</a:t>
            </a:r>
            <a:endParaRPr lang="tr-TR" sz="23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500034" y="4000504"/>
            <a:ext cx="8286808"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Çocuğa karşı anne ve babanın farklı tutum ve davranışlarda bulunması veya sergilenen tutum ve davranışlarda tutarsız davranılması şeklinde özetlenmektedir. Bu tutum genellikle anne ile baba arasındaki görüş ayrılığında ileri gelmektedir.</a:t>
            </a:r>
          </a:p>
        </p:txBody>
      </p:sp>
      <p:pic>
        <p:nvPicPr>
          <p:cNvPr id="45058" name="Picture 2" descr="http://t3.gstatic.com/images?q=tbn:ANd9GcT6VLi6ymjTRu4T0h_PKQDfN-2MnBhNj7X057FwzOseX7mfzRlF-w"/>
          <p:cNvPicPr>
            <a:picLocks noChangeAspect="1" noChangeArrowheads="1"/>
          </p:cNvPicPr>
          <p:nvPr/>
        </p:nvPicPr>
        <p:blipFill>
          <a:blip r:embed="rId2" cstate="print"/>
          <a:srcRect/>
          <a:stretch>
            <a:fillRect/>
          </a:stretch>
        </p:blipFill>
        <p:spPr bwMode="auto">
          <a:xfrm>
            <a:off x="1785918" y="1000108"/>
            <a:ext cx="5429288" cy="278608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Tutarsız Ve Kararsız Anne Baba Tutumu</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857232"/>
            <a:ext cx="8286808"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400" dirty="0" smtClean="0">
                <a:latin typeface="Times New Roman" pitchFamily="18" charset="0"/>
                <a:ea typeface="Arial Unicode MS" pitchFamily="34" charset="-128"/>
                <a:cs typeface="Times New Roman" pitchFamily="18" charset="0"/>
              </a:rPr>
              <a:t>Anne babanın çocuğun yanında ‘’çocuk konusunda’’ birbirlerini eleştirmeleri birinin olumlu yaklaşmasına, diğerinin olumsuz tutum sergilemesi ya da taraflardan birinin çocuğu kayırması çok sıklıkla rastlanılan terbiye yanlışlıklarındandır.</a:t>
            </a:r>
            <a:endParaRPr lang="tr-TR" sz="2400" dirty="0">
              <a:latin typeface="Times New Roman" pitchFamily="18" charset="0"/>
              <a:ea typeface="Arial Unicode MS" pitchFamily="34" charset="-128"/>
              <a:cs typeface="Times New Roman" pitchFamily="18" charset="0"/>
            </a:endParaRPr>
          </a:p>
        </p:txBody>
      </p:sp>
      <p:sp>
        <p:nvSpPr>
          <p:cNvPr id="4" name="3 Dikdörtgen"/>
          <p:cNvSpPr/>
          <p:nvPr/>
        </p:nvSpPr>
        <p:spPr>
          <a:xfrm>
            <a:off x="428596" y="4786322"/>
            <a:ext cx="8358246" cy="120032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400" dirty="0" smtClean="0">
                <a:latin typeface="Times New Roman" pitchFamily="18" charset="0"/>
                <a:ea typeface="Arial Unicode MS" pitchFamily="34" charset="-128"/>
                <a:cs typeface="Times New Roman" pitchFamily="18" charset="0"/>
              </a:rPr>
              <a:t>Anne babalar aynı davranışı kimi zaman normal karşılarken kimi zaman da cezalandırabilirler. Bu durum daha çok anne veya babanın o anki psikolojik durumu ile ilintilidir. </a:t>
            </a:r>
            <a:endParaRPr lang="tr-TR" sz="2300" b="1" dirty="0">
              <a:latin typeface="Lucida Sans" pitchFamily="34" charset="0"/>
              <a:ea typeface="Arial Unicode MS" pitchFamily="34" charset="-128"/>
              <a:cs typeface="Arial Unicode MS" pitchFamily="34" charset="-128"/>
            </a:endParaRPr>
          </a:p>
        </p:txBody>
      </p:sp>
      <p:pic>
        <p:nvPicPr>
          <p:cNvPr id="44034" name="Picture 2" descr="http://i.sabah.com.tr/sbh/2011/01/10/Haber/698098014820.jpg?90739518742"/>
          <p:cNvPicPr>
            <a:picLocks noChangeAspect="1" noChangeArrowheads="1"/>
          </p:cNvPicPr>
          <p:nvPr/>
        </p:nvPicPr>
        <p:blipFill>
          <a:blip r:embed="rId2" cstate="print"/>
          <a:srcRect/>
          <a:stretch>
            <a:fillRect/>
          </a:stretch>
        </p:blipFill>
        <p:spPr bwMode="auto">
          <a:xfrm>
            <a:off x="1928794" y="2571744"/>
            <a:ext cx="4786346" cy="214314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285728"/>
            <a:ext cx="8286808" cy="800219"/>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Tutarsız Ve Kararsız Anne Baba Tutumu İle Yetişen Çocukların Özellikleri</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357158" y="4143380"/>
            <a:ext cx="8286808"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Ne zaman ve nerede ne yapacağını bilemez.</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Çocuk çevresindeki insanlara güvenmeyen, her şeyden şüphelenen, kararsız ve tutarsız bir kişilik yapısı geliştirebilirler.</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Özgüven sorunu yaşarlar ve karar vermekte güçlük yaşarlar.</a:t>
            </a:r>
            <a:endParaRPr lang="tr-TR" sz="2400" dirty="0">
              <a:latin typeface="Times New Roman" pitchFamily="18" charset="0"/>
              <a:ea typeface="Arial Unicode MS" pitchFamily="34" charset="-128"/>
              <a:cs typeface="Times New Roman" pitchFamily="18" charset="0"/>
            </a:endParaRPr>
          </a:p>
        </p:txBody>
      </p:sp>
      <p:pic>
        <p:nvPicPr>
          <p:cNvPr id="43012" name="Picture 4" descr="http://www.parakazanmak.org/erolcorapileparakazanmak/erol-corap-sorular.gif"/>
          <p:cNvPicPr>
            <a:picLocks noChangeAspect="1" noChangeArrowheads="1"/>
          </p:cNvPicPr>
          <p:nvPr/>
        </p:nvPicPr>
        <p:blipFill>
          <a:blip r:embed="rId2" cstate="print"/>
          <a:srcRect/>
          <a:stretch>
            <a:fillRect/>
          </a:stretch>
        </p:blipFill>
        <p:spPr bwMode="auto">
          <a:xfrm>
            <a:off x="357158" y="1214422"/>
            <a:ext cx="4071966" cy="2714644"/>
          </a:xfrm>
          <a:prstGeom prst="rect">
            <a:avLst/>
          </a:prstGeom>
          <a:noFill/>
        </p:spPr>
      </p:pic>
      <p:pic>
        <p:nvPicPr>
          <p:cNvPr id="7" name="Picture 2" descr="http://www.dovizdestek.com/ADMIN/Resources/Images/e4df993a-4e49-402c-b5e9-3e7134c75309_karars%C4%B1zl%C4%B1k.jpg"/>
          <p:cNvPicPr>
            <a:picLocks noChangeAspect="1" noChangeArrowheads="1"/>
          </p:cNvPicPr>
          <p:nvPr/>
        </p:nvPicPr>
        <p:blipFill>
          <a:blip r:embed="rId3" cstate="print"/>
          <a:srcRect/>
          <a:stretch>
            <a:fillRect/>
          </a:stretch>
        </p:blipFill>
        <p:spPr bwMode="auto">
          <a:xfrm>
            <a:off x="4643438" y="1357298"/>
            <a:ext cx="4000528" cy="257176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Mükemmeliyetçi Anne Baba Tutumu</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214282" y="1000108"/>
            <a:ext cx="5357850" cy="415498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Çocuklarından her şeyin en iyisini beklerler.</a:t>
            </a:r>
            <a:r>
              <a:rPr lang="tr-TR" sz="2400" dirty="0" smtClean="0">
                <a:solidFill>
                  <a:schemeClr val="bg1"/>
                </a:solidFill>
                <a:latin typeface="Times New Roman" pitchFamily="18" charset="0"/>
                <a:ea typeface="Arial Unicode MS" pitchFamily="34" charset="-128"/>
                <a:cs typeface="Times New Roman" pitchFamily="18" charset="0"/>
              </a:rPr>
              <a:t>.</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Kendi</a:t>
            </a:r>
            <a:r>
              <a:rPr lang="tr-TR" sz="2400" dirty="0" smtClean="0">
                <a:solidFill>
                  <a:schemeClr val="bg1"/>
                </a:solidFill>
                <a:latin typeface="Times New Roman" pitchFamily="18" charset="0"/>
                <a:ea typeface="Arial Unicode MS" pitchFamily="34" charset="-128"/>
                <a:cs typeface="Times New Roman" pitchFamily="18" charset="0"/>
              </a:rPr>
              <a:t>..</a:t>
            </a:r>
            <a:r>
              <a:rPr lang="tr-TR" sz="2400" dirty="0" smtClean="0">
                <a:latin typeface="Times New Roman" pitchFamily="18" charset="0"/>
                <a:ea typeface="Arial Unicode MS" pitchFamily="34" charset="-128"/>
                <a:cs typeface="Times New Roman" pitchFamily="18" charset="0"/>
              </a:rPr>
              <a:t>gerçekleştiremediklerini çocuklarının gerçekleştirmesini beklerler.</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Çocuklarının akademik, sosyal, sanatsal, sportif her alanda başarılı ve kusursuz olmasını beklerler. </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Çocuktan beklentiler yaşının ve kapasitesinin üzerindedir.  </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Çocuklarının daha başarılı olması için genellikle diğer çocuklarla kıyaslar. </a:t>
            </a:r>
            <a:endParaRPr lang="tr-TR" sz="2400" dirty="0">
              <a:latin typeface="Times New Roman" pitchFamily="18" charset="0"/>
              <a:ea typeface="Arial Unicode MS" pitchFamily="34" charset="-128"/>
              <a:cs typeface="Times New Roman" pitchFamily="18" charset="0"/>
            </a:endParaRPr>
          </a:p>
        </p:txBody>
      </p:sp>
      <p:pic>
        <p:nvPicPr>
          <p:cNvPr id="41986" name="Picture 2" descr="http://www.cizgifilmkarakterleri.com/uploads/img/L/super-kahramanlar.jpg"/>
          <p:cNvPicPr>
            <a:picLocks noChangeAspect="1" noChangeArrowheads="1"/>
          </p:cNvPicPr>
          <p:nvPr/>
        </p:nvPicPr>
        <p:blipFill>
          <a:blip r:embed="rId2" cstate="print"/>
          <a:srcRect/>
          <a:stretch>
            <a:fillRect/>
          </a:stretch>
        </p:blipFill>
        <p:spPr bwMode="auto">
          <a:xfrm>
            <a:off x="5786446" y="1000108"/>
            <a:ext cx="3214710" cy="4143404"/>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285728"/>
            <a:ext cx="8286808" cy="44627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Mükemmeliyetçi Anne Baba Tutumu</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214422"/>
            <a:ext cx="5143536" cy="415498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Mükemmeliyetçi anne babanın çocuğu sınıfın birincisi ve hatta okulun birincisi olmalıdır. </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Dört dörtlük insan projesi çizilerek ‘’ işte sen böyle olmalısın ‘’ denilmektedir.</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Çocuğun yanlış yapmaya hakkı yoktur.</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Mükemmeliyetçi ailelerde kurallar ve kalıplar belirlenir ve çocuğun bu kalıplara uyması beklenir.</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Çocuğun arkadaş seçimi de aile tarafından yapılmaktadır.</a:t>
            </a:r>
            <a:endParaRPr lang="tr-TR" sz="2400" dirty="0">
              <a:latin typeface="Times New Roman" pitchFamily="18" charset="0"/>
              <a:ea typeface="Arial Unicode MS" pitchFamily="34" charset="-128"/>
              <a:cs typeface="Times New Roman" pitchFamily="18" charset="0"/>
            </a:endParaRPr>
          </a:p>
        </p:txBody>
      </p:sp>
      <p:pic>
        <p:nvPicPr>
          <p:cNvPr id="40964" name="Picture 4" descr="http://t2.gstatic.com/images?q=tbn:ANd9GcTj6EpZIkBqI-ccL2tsc0QdoEYos3iI-OMl8BVkn0z3WaKdFB7eLA"/>
          <p:cNvPicPr>
            <a:picLocks noChangeAspect="1" noChangeArrowheads="1"/>
          </p:cNvPicPr>
          <p:nvPr/>
        </p:nvPicPr>
        <p:blipFill>
          <a:blip r:embed="rId2" cstate="print"/>
          <a:srcRect/>
          <a:stretch>
            <a:fillRect/>
          </a:stretch>
        </p:blipFill>
        <p:spPr bwMode="auto">
          <a:xfrm>
            <a:off x="5786446" y="1214422"/>
            <a:ext cx="3000396" cy="421484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7170" name="Picture 2" descr="C:\Users\asus\Desktop\aile içi iletişim\1006285_716035401757714_43962203_n.jpg"/>
          <p:cNvPicPr>
            <a:picLocks noChangeAspect="1" noChangeArrowheads="1"/>
          </p:cNvPicPr>
          <p:nvPr/>
        </p:nvPicPr>
        <p:blipFill>
          <a:blip r:embed="rId2" cstate="print"/>
          <a:srcRect/>
          <a:stretch>
            <a:fillRect/>
          </a:stretch>
        </p:blipFill>
        <p:spPr bwMode="auto">
          <a:xfrm>
            <a:off x="428596" y="361950"/>
            <a:ext cx="8215370" cy="578169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571480"/>
            <a:ext cx="8286808" cy="80021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Mükemmeliyetçi Anne Baba Tutumu ile Yetişen Çocukların Özellikleri</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928802"/>
            <a:ext cx="7858180"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Fikirleri genellikle katıdır. Esneklik görülmez. </a:t>
            </a:r>
          </a:p>
          <a:p>
            <a:pPr>
              <a:buFont typeface="Arial" pitchFamily="34" charset="0"/>
              <a:buChar char="•"/>
            </a:pPr>
            <a:endParaRPr lang="tr-TR" sz="2400" dirty="0" smtClean="0">
              <a:latin typeface="Times New Roman" pitchFamily="18" charset="0"/>
              <a:ea typeface="Arial Unicode MS" pitchFamily="34" charset="-128"/>
              <a:cs typeface="Times New Roman" pitchFamily="18" charset="0"/>
            </a:endParaRP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Onlar için bir şey ya siyahtır ya da beyaz. Bir şey veya kimse ya iyidir ya da kötüdür. </a:t>
            </a:r>
          </a:p>
          <a:p>
            <a:pPr>
              <a:buFont typeface="Arial" pitchFamily="34" charset="0"/>
              <a:buChar char="•"/>
            </a:pPr>
            <a:endParaRPr lang="tr-TR" sz="2400" dirty="0" smtClean="0">
              <a:latin typeface="Times New Roman" pitchFamily="18" charset="0"/>
              <a:ea typeface="Arial Unicode MS" pitchFamily="34" charset="-128"/>
              <a:cs typeface="Times New Roman" pitchFamily="18" charset="0"/>
            </a:endParaRP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Aşrı titiz ya da tam tersi dağınık çocuklardır.</a:t>
            </a:r>
          </a:p>
          <a:p>
            <a:pPr>
              <a:buFont typeface="Arial" pitchFamily="34" charset="0"/>
              <a:buChar char="•"/>
            </a:pPr>
            <a:endParaRPr lang="tr-TR" sz="2400" dirty="0" smtClean="0">
              <a:latin typeface="Times New Roman" pitchFamily="18" charset="0"/>
              <a:ea typeface="Arial Unicode MS" pitchFamily="34" charset="-128"/>
              <a:cs typeface="Times New Roman" pitchFamily="18" charset="0"/>
            </a:endParaRP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Yanlış yapmaktan korkarlar. Kendilerine güvenleri düşüktür. </a:t>
            </a:r>
            <a:endParaRPr lang="tr-TR" sz="2400" dirty="0">
              <a:latin typeface="Times New Roman" pitchFamily="18" charset="0"/>
              <a:ea typeface="Arial Unicode MS" pitchFamily="34" charset="-128"/>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285728"/>
            <a:ext cx="8286808" cy="8002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Mükemmeliyetçi Anne Baba Tutumu ile Yetişen Çocukların Özellikleri</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428596" y="3786190"/>
            <a:ext cx="8429684"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buFont typeface="Arial" pitchFamily="34" charset="0"/>
              <a:buChar char="•"/>
            </a:pPr>
            <a:r>
              <a:rPr lang="tr-TR" sz="2000" dirty="0" smtClean="0">
                <a:latin typeface="Lucida Sans" pitchFamily="34" charset="0"/>
                <a:ea typeface="Arial Unicode MS" pitchFamily="34" charset="-128"/>
                <a:cs typeface="Arial Unicode MS" pitchFamily="34" charset="-128"/>
              </a:rPr>
              <a:t> Her işte en iyi ve en üstün olmak istemekte, fakat istediği hedefe ulaşamayınca hayal kırıklığına uğrayabilmekte ve çalışmayı tamamıyla bırakabilmektedir.</a:t>
            </a:r>
          </a:p>
          <a:p>
            <a:pPr algn="just">
              <a:lnSpc>
                <a:spcPct val="150000"/>
              </a:lnSpc>
              <a:buFont typeface="Arial" pitchFamily="34" charset="0"/>
              <a:buChar char="•"/>
            </a:pPr>
            <a:r>
              <a:rPr lang="tr-TR" sz="2000" dirty="0" smtClean="0">
                <a:latin typeface="Lucida Sans" pitchFamily="34" charset="0"/>
                <a:ea typeface="Arial Unicode MS" pitchFamily="34" charset="-128"/>
                <a:cs typeface="Arial Unicode MS" pitchFamily="34" charset="-128"/>
              </a:rPr>
              <a:t> Bunun sonucunda özgüven duygusu gelişememektedir. </a:t>
            </a:r>
            <a:endParaRPr lang="tr-TR" sz="2000" dirty="0">
              <a:latin typeface="Lucida Sans" pitchFamily="34" charset="0"/>
              <a:ea typeface="Arial Unicode MS" pitchFamily="34" charset="-128"/>
              <a:cs typeface="Arial Unicode MS" pitchFamily="34" charset="-128"/>
            </a:endParaRPr>
          </a:p>
        </p:txBody>
      </p:sp>
      <p:pic>
        <p:nvPicPr>
          <p:cNvPr id="38914" name="Picture 2" descr="http://www.buyukalpler.com.tr/images/resim_20100303162844.jpg"/>
          <p:cNvPicPr>
            <a:picLocks noChangeAspect="1" noChangeArrowheads="1"/>
          </p:cNvPicPr>
          <p:nvPr/>
        </p:nvPicPr>
        <p:blipFill>
          <a:blip r:embed="rId2" cstate="print"/>
          <a:srcRect/>
          <a:stretch>
            <a:fillRect/>
          </a:stretch>
        </p:blipFill>
        <p:spPr bwMode="auto">
          <a:xfrm>
            <a:off x="428596" y="1285860"/>
            <a:ext cx="3952876" cy="2428892"/>
          </a:xfrm>
          <a:prstGeom prst="rect">
            <a:avLst/>
          </a:prstGeom>
          <a:noFill/>
        </p:spPr>
      </p:pic>
      <p:pic>
        <p:nvPicPr>
          <p:cNvPr id="38916" name="Picture 4" descr="http://trabzonacidershaneleri.com/ekler/4/er.jpg"/>
          <p:cNvPicPr>
            <a:picLocks noChangeAspect="1" noChangeArrowheads="1"/>
          </p:cNvPicPr>
          <p:nvPr/>
        </p:nvPicPr>
        <p:blipFill>
          <a:blip r:embed="rId3" cstate="print"/>
          <a:srcRect/>
          <a:stretch>
            <a:fillRect/>
          </a:stretch>
        </p:blipFill>
        <p:spPr bwMode="auto">
          <a:xfrm>
            <a:off x="4714876" y="1214422"/>
            <a:ext cx="4071966" cy="242889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642910" y="285728"/>
            <a:ext cx="7858180" cy="44627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Demokratik ve Güven Verici Anne Baba Tutumu</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357158" y="3643314"/>
            <a:ext cx="8429684" cy="230832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buFont typeface="Wingdings" pitchFamily="2" charset="2"/>
              <a:buChar char="v"/>
            </a:pPr>
            <a:r>
              <a:rPr lang="tr-TR" sz="2400" dirty="0" smtClean="0">
                <a:latin typeface="Times New Roman" pitchFamily="18" charset="0"/>
                <a:ea typeface="Arial Unicode MS" pitchFamily="34" charset="-128"/>
                <a:cs typeface="Times New Roman" pitchFamily="18" charset="0"/>
              </a:rPr>
              <a:t> Bu tutumun benimsendiği ailelerde çocuğa karşı sevgi, saygı, hoşgörü ve ilgi vardır. Bunun yanında huzurlu, güvenli ve destekleyici bir aile ortamı vardır.</a:t>
            </a:r>
          </a:p>
          <a:p>
            <a:pPr algn="just">
              <a:buFont typeface="Wingdings" pitchFamily="2" charset="2"/>
              <a:buChar char="v"/>
            </a:pPr>
            <a:r>
              <a:rPr lang="tr-TR" sz="2400" dirty="0" smtClean="0">
                <a:latin typeface="Times New Roman" pitchFamily="18" charset="0"/>
                <a:ea typeface="Arial Unicode MS" pitchFamily="34" charset="-128"/>
                <a:cs typeface="Times New Roman" pitchFamily="18" charset="0"/>
              </a:rPr>
              <a:t> Aile içerisinde anne babanın tutumları birbirini destekleyici niteliktedir. Çocuğa karşı tutarsız anne baba tutumları söz konusu değildir.</a:t>
            </a:r>
          </a:p>
        </p:txBody>
      </p:sp>
      <p:pic>
        <p:nvPicPr>
          <p:cNvPr id="7" name="Picture 2" descr="D:\RESİMLERİM\SUNU RESİMLERİ\YAZISIZ RESİMLER\DERS ÇALIŞMA VE DERSLER\Ev Ödevi\42-15719270.jpg"/>
          <p:cNvPicPr>
            <a:picLocks noChangeAspect="1" noChangeArrowheads="1"/>
          </p:cNvPicPr>
          <p:nvPr/>
        </p:nvPicPr>
        <p:blipFill>
          <a:blip r:embed="rId2" cstate="print"/>
          <a:srcRect/>
          <a:stretch>
            <a:fillRect/>
          </a:stretch>
        </p:blipFill>
        <p:spPr bwMode="auto">
          <a:xfrm>
            <a:off x="357158" y="857232"/>
            <a:ext cx="3929090" cy="2643206"/>
          </a:xfrm>
          <a:prstGeom prst="rect">
            <a:avLst/>
          </a:prstGeom>
          <a:noFill/>
        </p:spPr>
      </p:pic>
      <p:pic>
        <p:nvPicPr>
          <p:cNvPr id="9" name="Picture 2" descr="D:\RESİMLERİM\SUNU RESİMLERİ\YAZISIZ RESİMLER\DERS ÇALIŞMA VE DERSLER\Ev Ödevi 1\PE-121-0271.jpg"/>
          <p:cNvPicPr>
            <a:picLocks noChangeAspect="1" noChangeArrowheads="1"/>
          </p:cNvPicPr>
          <p:nvPr/>
        </p:nvPicPr>
        <p:blipFill>
          <a:blip r:embed="rId3" cstate="print"/>
          <a:srcRect/>
          <a:stretch>
            <a:fillRect/>
          </a:stretch>
        </p:blipFill>
        <p:spPr bwMode="auto">
          <a:xfrm>
            <a:off x="4500562" y="857232"/>
            <a:ext cx="4214842" cy="264320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714348" y="285728"/>
            <a:ext cx="7858180" cy="4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Demokratik ve Güven Verici Anne Baba Tutumu</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642910" y="1214422"/>
            <a:ext cx="8001056"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buFont typeface="Arial" pitchFamily="34" charset="0"/>
              <a:buChar char="•"/>
            </a:pPr>
            <a:r>
              <a:rPr lang="tr-TR" sz="2000" dirty="0" smtClean="0">
                <a:latin typeface="Times New Roman" pitchFamily="18" charset="0"/>
                <a:ea typeface="Arial Unicode MS" pitchFamily="34" charset="-128"/>
                <a:cs typeface="Times New Roman" pitchFamily="18" charset="0"/>
              </a:rPr>
              <a:t> </a:t>
            </a:r>
            <a:r>
              <a:rPr lang="tr-TR" sz="2400" dirty="0" smtClean="0">
                <a:latin typeface="Times New Roman" pitchFamily="18" charset="0"/>
                <a:ea typeface="Arial Unicode MS" pitchFamily="34" charset="-128"/>
                <a:cs typeface="Times New Roman" pitchFamily="18" charset="0"/>
              </a:rPr>
              <a:t>Anne baba, davranışları ile çocuğa uygun bir model ve çok iyi rehberdir. </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Çocuğa yol gösterir ama kararlar konusunda serbest bırakır. </a:t>
            </a:r>
          </a:p>
          <a:p>
            <a:pPr algn="just">
              <a:buFont typeface="Arial" pitchFamily="34" charset="0"/>
              <a:buChar char="•"/>
            </a:pPr>
            <a:r>
              <a:rPr lang="tr-TR" sz="2400" dirty="0" smtClean="0">
                <a:latin typeface="Times New Roman" pitchFamily="18" charset="0"/>
                <a:ea typeface="Arial Unicode MS" pitchFamily="34" charset="-128"/>
                <a:cs typeface="Times New Roman" pitchFamily="18" charset="0"/>
              </a:rPr>
              <a:t> Çocuğa bir çok alternatif sunulur ama seçim çocuğa aittir.  </a:t>
            </a:r>
            <a:endParaRPr lang="tr-TR" sz="2400" dirty="0">
              <a:latin typeface="Times New Roman" pitchFamily="18" charset="0"/>
              <a:ea typeface="Arial Unicode MS" pitchFamily="34" charset="-128"/>
              <a:cs typeface="Times New Roman" pitchFamily="18" charset="0"/>
            </a:endParaRPr>
          </a:p>
        </p:txBody>
      </p:sp>
      <p:pic>
        <p:nvPicPr>
          <p:cNvPr id="7171" name="Picture 3" descr="D:\fotoğraflar\aile.jpg"/>
          <p:cNvPicPr>
            <a:picLocks noChangeAspect="1" noChangeArrowheads="1"/>
          </p:cNvPicPr>
          <p:nvPr/>
        </p:nvPicPr>
        <p:blipFill>
          <a:blip r:embed="rId2" cstate="print"/>
          <a:srcRect/>
          <a:stretch>
            <a:fillRect/>
          </a:stretch>
        </p:blipFill>
        <p:spPr bwMode="auto">
          <a:xfrm>
            <a:off x="642910" y="2857496"/>
            <a:ext cx="4786346" cy="3000396"/>
          </a:xfrm>
          <a:prstGeom prst="rect">
            <a:avLst/>
          </a:prstGeom>
          <a:noFill/>
        </p:spPr>
      </p:pic>
      <p:pic>
        <p:nvPicPr>
          <p:cNvPr id="7172" name="Picture 4" descr="D:\fotoğraflar\anne-baba-cocuk.jpg"/>
          <p:cNvPicPr>
            <a:picLocks noChangeAspect="1" noChangeArrowheads="1"/>
          </p:cNvPicPr>
          <p:nvPr/>
        </p:nvPicPr>
        <p:blipFill>
          <a:blip r:embed="rId3" cstate="print"/>
          <a:srcRect/>
          <a:stretch>
            <a:fillRect/>
          </a:stretch>
        </p:blipFill>
        <p:spPr bwMode="auto">
          <a:xfrm>
            <a:off x="5572132" y="2857496"/>
            <a:ext cx="3425824" cy="302259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714348" y="357166"/>
            <a:ext cx="7929618" cy="4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Demokratik ve Güven Verici Anne Baba Tutumu</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428736"/>
            <a:ext cx="8286808" cy="34163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	Çocuğun yaptığı hatalı davranışları ceza ve şiddet yerine açıklayarak yanlışlarını anlatan, kuralların açık bir şekilde ifade edildiği ve kurallara uyulmadığı takdirde karşılaşılabilecek problemlerin belirtildiği esnek davranışlar sergilenebilen bir disiplin söz konusudur.</a:t>
            </a:r>
          </a:p>
          <a:p>
            <a:pPr algn="just"/>
            <a:endParaRPr lang="tr-TR" sz="2400" dirty="0" smtClean="0">
              <a:latin typeface="Times New Roman" pitchFamily="18" charset="0"/>
              <a:ea typeface="Arial Unicode MS" pitchFamily="34" charset="-128"/>
              <a:cs typeface="Times New Roman" pitchFamily="18" charset="0"/>
            </a:endParaRPr>
          </a:p>
          <a:p>
            <a:pPr algn="just"/>
            <a:r>
              <a:rPr lang="tr-TR" sz="2400" dirty="0" smtClean="0">
                <a:latin typeface="Times New Roman" pitchFamily="18" charset="0"/>
                <a:ea typeface="Arial Unicode MS" pitchFamily="34" charset="-128"/>
                <a:cs typeface="Times New Roman" pitchFamily="18" charset="0"/>
              </a:rPr>
              <a:t>	Çocuğun başarıları takdir ile karşılanır. Başarısızlıklarında eleştirici ve yargılayıcı tutum yerine yapılan hataların nasıl tekrarlanmayacağı belirtilir.</a:t>
            </a:r>
            <a:endParaRPr lang="tr-TR" sz="2400" dirty="0">
              <a:latin typeface="Times New Roman" pitchFamily="18" charset="0"/>
              <a:ea typeface="Arial Unicode MS" pitchFamily="34" charset="-128"/>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Dikdörtgen"/>
          <p:cNvSpPr/>
          <p:nvPr/>
        </p:nvSpPr>
        <p:spPr>
          <a:xfrm>
            <a:off x="500034" y="285728"/>
            <a:ext cx="8286808" cy="800219"/>
          </a:xfrm>
          <a:prstGeom prst="rect">
            <a:avLst/>
          </a:prstGeom>
          <a:solidFill>
            <a:srgbClr val="FFC0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Demokratik ve Güven Verici Anne Baba Tutum İle Yetişen Çocukların Özellikleri</a:t>
            </a:r>
            <a:endParaRPr lang="tr-TR" sz="2300" b="1" dirty="0">
              <a:latin typeface="Lucida Sans" pitchFamily="34" charset="0"/>
              <a:ea typeface="Arial Unicode MS" pitchFamily="34" charset="-128"/>
              <a:cs typeface="Arial Unicode MS" pitchFamily="34" charset="-128"/>
            </a:endParaRPr>
          </a:p>
        </p:txBody>
      </p:sp>
      <p:sp>
        <p:nvSpPr>
          <p:cNvPr id="3" name="2 Dikdörtgen"/>
          <p:cNvSpPr/>
          <p:nvPr/>
        </p:nvSpPr>
        <p:spPr>
          <a:xfrm>
            <a:off x="500034" y="1428736"/>
            <a:ext cx="8286808" cy="378565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Sosyalleşmiş ve işbirliğine giren çocuklardır.</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Arkadaş canlısı ve duygusaldırlar. </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Sosyal açıdan dengeli ve mutlu bireylerdir.</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Kendine ve çevreye saygılıdırlar.</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Özgüvenleri yüksek ve aktiftirler.</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Sorumluluk sahibi ve kurallara uyumludurlar.</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Rahatlıkla kendi başına karar alabilirler.</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Kendine ve başkalarına güvenirler.</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Üretici ve bağımsızdırlar.</a:t>
            </a:r>
          </a:p>
          <a:p>
            <a:pPr>
              <a:buFont typeface="Arial" pitchFamily="34" charset="0"/>
              <a:buChar char="•"/>
            </a:pPr>
            <a:r>
              <a:rPr lang="tr-TR" sz="2400" dirty="0" smtClean="0">
                <a:latin typeface="Times New Roman" pitchFamily="18" charset="0"/>
                <a:ea typeface="Arial Unicode MS" pitchFamily="34" charset="-128"/>
                <a:cs typeface="Times New Roman" pitchFamily="18" charset="0"/>
              </a:rPr>
              <a:t> Hoşgörü sahibi ve açık fikirlidirler.</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28000">
              <a:srgbClr val="A50021"/>
            </a:gs>
            <a:gs pos="45000">
              <a:srgbClr val="FF7A00"/>
            </a:gs>
            <a:gs pos="70000">
              <a:srgbClr val="FF0300"/>
            </a:gs>
            <a:gs pos="100000">
              <a:srgbClr val="4D0808"/>
            </a:gs>
          </a:gsLst>
          <a:lin ang="2700000" scaled="1"/>
          <a:tileRect/>
        </a:gradFill>
        <a:effectLst/>
      </p:bgPr>
    </p:bg>
    <p:spTree>
      <p:nvGrpSpPr>
        <p:cNvPr id="1" name=""/>
        <p:cNvGrpSpPr/>
        <p:nvPr/>
      </p:nvGrpSpPr>
      <p:grpSpPr>
        <a:xfrm>
          <a:off x="0" y="0"/>
          <a:ext cx="0" cy="0"/>
          <a:chOff x="0" y="0"/>
          <a:chExt cx="0" cy="0"/>
        </a:xfrm>
      </p:grpSpPr>
      <p:pic>
        <p:nvPicPr>
          <p:cNvPr id="2050" name="imagerId18"/>
          <p:cNvPicPr>
            <a:picLocks noChangeAspect="1" noChangeArrowheads="1"/>
          </p:cNvPicPr>
          <p:nvPr/>
        </p:nvPicPr>
        <p:blipFill>
          <a:blip r:embed="rId2" cstate="print"/>
          <a:srcRect/>
          <a:stretch>
            <a:fillRect/>
          </a:stretch>
        </p:blipFill>
        <p:spPr bwMode="auto">
          <a:xfrm>
            <a:off x="0" y="1643026"/>
            <a:ext cx="8286808" cy="5214974"/>
          </a:xfrm>
          <a:prstGeom prst="rect">
            <a:avLst/>
          </a:prstGeom>
          <a:noFill/>
        </p:spPr>
      </p:pic>
      <p:sp>
        <p:nvSpPr>
          <p:cNvPr id="8" name="7 Dikdörtgen"/>
          <p:cNvSpPr/>
          <p:nvPr/>
        </p:nvSpPr>
        <p:spPr>
          <a:xfrm>
            <a:off x="1142976" y="1857364"/>
            <a:ext cx="7072362" cy="1754326"/>
          </a:xfrm>
          <a:prstGeom prst="rect">
            <a:avLst/>
          </a:prstGeom>
          <a:solidFill>
            <a:schemeClr val="accent2">
              <a:lumMod val="60000"/>
              <a:lumOff val="40000"/>
            </a:schemeClr>
          </a:solidFill>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tr-TR" sz="3600" b="1" i="1" dirty="0" smtClean="0"/>
              <a:t>Evde sevgi dolu, sakin, huzurlu bir ortam hazırlanmalı.</a:t>
            </a:r>
            <a:endParaRPr lang="tr-TR" sz="3600" b="1" i="1" dirty="0"/>
          </a:p>
        </p:txBody>
      </p:sp>
      <p:sp>
        <p:nvSpPr>
          <p:cNvPr id="4" name="3 Dikdörtgen"/>
          <p:cNvSpPr/>
          <p:nvPr/>
        </p:nvSpPr>
        <p:spPr>
          <a:xfrm>
            <a:off x="500034" y="357166"/>
            <a:ext cx="8286808" cy="446276"/>
          </a:xfrm>
          <a:prstGeom prst="rect">
            <a:avLst/>
          </a:prstGeom>
          <a:solidFill>
            <a:srgbClr val="FFC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 Babalara Öneriler</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2 Dikdörtgen"/>
          <p:cNvSpPr/>
          <p:nvPr/>
        </p:nvSpPr>
        <p:spPr>
          <a:xfrm>
            <a:off x="1857356" y="357166"/>
            <a:ext cx="5643602" cy="4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 Babalara Öneriler</a:t>
            </a:r>
            <a:endParaRPr lang="tr-TR" sz="2300" b="1" dirty="0">
              <a:latin typeface="Lucida Sans" pitchFamily="34" charset="0"/>
              <a:ea typeface="Arial Unicode MS" pitchFamily="34" charset="-128"/>
              <a:cs typeface="Arial Unicode MS" pitchFamily="34" charset="-128"/>
            </a:endParaRPr>
          </a:p>
        </p:txBody>
      </p:sp>
      <p:sp>
        <p:nvSpPr>
          <p:cNvPr id="5" name="4 Dikdörtgen"/>
          <p:cNvSpPr/>
          <p:nvPr/>
        </p:nvSpPr>
        <p:spPr>
          <a:xfrm>
            <a:off x="285720" y="1071546"/>
            <a:ext cx="4714908" cy="452431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buFont typeface="Wingdings" pitchFamily="2" charset="2"/>
              <a:buChar char="ü"/>
            </a:pPr>
            <a:r>
              <a:rPr lang="tr-TR" sz="2400" dirty="0" smtClean="0">
                <a:latin typeface="Times New Roman" pitchFamily="18" charset="0"/>
                <a:cs typeface="Times New Roman" pitchFamily="18" charset="0"/>
              </a:rPr>
              <a:t>0-6 yaş arası çok önemli . Bu yaşlar arasında çocuğunuzla kurduğunuz ilişki ömür boyu kuracağınız ilişkinin temelini oluşturacaktır. Temeli iyi atmalısınız ki binanız sağlam olsun.</a:t>
            </a:r>
          </a:p>
          <a:p>
            <a:pPr algn="just">
              <a:buFont typeface="Wingdings" pitchFamily="2" charset="2"/>
              <a:buChar char="ü"/>
            </a:pPr>
            <a:endParaRPr lang="tr-TR" sz="2400" dirty="0" smtClean="0">
              <a:latin typeface="Times New Roman" pitchFamily="18" charset="0"/>
              <a:ea typeface="Arial Unicode MS" pitchFamily="34" charset="-128"/>
              <a:cs typeface="Times New Roman" pitchFamily="18" charset="0"/>
            </a:endParaRPr>
          </a:p>
          <a:p>
            <a:pPr algn="just">
              <a:buFont typeface="Wingdings" pitchFamily="2" charset="2"/>
              <a:buChar char="ü"/>
            </a:pPr>
            <a:r>
              <a:rPr lang="tr-TR" sz="2400" dirty="0" smtClean="0">
                <a:latin typeface="Times New Roman" pitchFamily="18" charset="0"/>
                <a:ea typeface="Arial Unicode MS" pitchFamily="34" charset="-128"/>
                <a:cs typeface="Times New Roman" pitchFamily="18" charset="0"/>
              </a:rPr>
              <a:t>Çocuğunuzun yanında eşinizi asla kötülemeyin ve eleştirmeyin. Kendi kırgınlığınıza çocuklarınızı ortak etmeyin.</a:t>
            </a:r>
          </a:p>
          <a:p>
            <a:pPr algn="just"/>
            <a:endParaRPr lang="tr-TR" sz="2400" dirty="0" smtClean="0">
              <a:latin typeface="Times New Roman" pitchFamily="18" charset="0"/>
              <a:ea typeface="Arial Unicode MS" pitchFamily="34" charset="-128"/>
              <a:cs typeface="Times New Roman" pitchFamily="18" charset="0"/>
            </a:endParaRPr>
          </a:p>
        </p:txBody>
      </p:sp>
      <p:pic>
        <p:nvPicPr>
          <p:cNvPr id="3074" name="Picture 2" descr="D:\fotoğraf\mutlu çocuk.jpg"/>
          <p:cNvPicPr>
            <a:picLocks noChangeAspect="1" noChangeArrowheads="1"/>
          </p:cNvPicPr>
          <p:nvPr/>
        </p:nvPicPr>
        <p:blipFill>
          <a:blip r:embed="rId2" cstate="print"/>
          <a:srcRect/>
          <a:stretch>
            <a:fillRect/>
          </a:stretch>
        </p:blipFill>
        <p:spPr bwMode="auto">
          <a:xfrm>
            <a:off x="5143505" y="1071546"/>
            <a:ext cx="3786214" cy="4500594"/>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122" name="Picture 2" descr="D:\fotoğraflar\1238115_661025963908643_302557472_n.jpg"/>
          <p:cNvPicPr>
            <a:picLocks noChangeAspect="1" noChangeArrowheads="1"/>
          </p:cNvPicPr>
          <p:nvPr/>
        </p:nvPicPr>
        <p:blipFill>
          <a:blip r:embed="rId2" cstate="print"/>
          <a:srcRect/>
          <a:stretch>
            <a:fillRect/>
          </a:stretch>
        </p:blipFill>
        <p:spPr bwMode="auto">
          <a:xfrm>
            <a:off x="357158" y="428604"/>
            <a:ext cx="8358246" cy="5929354"/>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6146" name="Picture 2" descr="D:\fotoğraflar\1374335_548155568589859_718610622_n.jpg"/>
          <p:cNvPicPr>
            <a:picLocks noChangeAspect="1" noChangeArrowheads="1"/>
          </p:cNvPicPr>
          <p:nvPr/>
        </p:nvPicPr>
        <p:blipFill>
          <a:blip r:embed="rId2" cstate="print"/>
          <a:srcRect/>
          <a:stretch>
            <a:fillRect/>
          </a:stretch>
        </p:blipFill>
        <p:spPr bwMode="auto">
          <a:xfrm>
            <a:off x="428596" y="500042"/>
            <a:ext cx="8358246" cy="585791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3 Dikdörtgen"/>
          <p:cNvSpPr/>
          <p:nvPr/>
        </p:nvSpPr>
        <p:spPr>
          <a:xfrm>
            <a:off x="285720" y="1357298"/>
            <a:ext cx="4572032" cy="393338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80000"/>
              </a:lnSpc>
            </a:pPr>
            <a:r>
              <a:rPr lang="tr-TR" sz="2400" i="1" dirty="0" smtClean="0"/>
              <a:t>Çocuk dediğin, uslu oturur.</a:t>
            </a:r>
          </a:p>
          <a:p>
            <a:pPr algn="ctr">
              <a:lnSpc>
                <a:spcPct val="80000"/>
              </a:lnSpc>
            </a:pPr>
            <a:r>
              <a:rPr lang="tr-TR" sz="2400" i="1" dirty="0" smtClean="0"/>
              <a:t>Çocuk dediğin, her lafa karışmaz.</a:t>
            </a:r>
          </a:p>
          <a:p>
            <a:pPr algn="ctr">
              <a:lnSpc>
                <a:spcPct val="80000"/>
              </a:lnSpc>
            </a:pPr>
            <a:r>
              <a:rPr lang="tr-TR" sz="2400" i="1" dirty="0" smtClean="0"/>
              <a:t>Çocuk dediğin, yeni icatlar çıkarmaz.</a:t>
            </a:r>
          </a:p>
          <a:p>
            <a:pPr algn="ctr">
              <a:lnSpc>
                <a:spcPct val="80000"/>
              </a:lnSpc>
            </a:pPr>
            <a:r>
              <a:rPr lang="tr-TR" sz="2400" i="1" dirty="0" smtClean="0"/>
              <a:t>Çocuk dediğin, büyükleri üzmez</a:t>
            </a:r>
          </a:p>
          <a:p>
            <a:pPr algn="ctr">
              <a:lnSpc>
                <a:spcPct val="80000"/>
              </a:lnSpc>
            </a:pPr>
            <a:r>
              <a:rPr lang="tr-TR" sz="2400" i="1" dirty="0" smtClean="0"/>
              <a:t>Çocuk dediğin, insanın kafasını şişirmez.</a:t>
            </a:r>
          </a:p>
          <a:p>
            <a:pPr algn="ctr">
              <a:lnSpc>
                <a:spcPct val="80000"/>
              </a:lnSpc>
            </a:pPr>
            <a:r>
              <a:rPr lang="tr-TR" sz="2400" i="1" dirty="0" smtClean="0"/>
              <a:t>Çocuk dediğin, büyüklerin sözünü dinler.</a:t>
            </a:r>
          </a:p>
          <a:p>
            <a:pPr algn="ctr">
              <a:lnSpc>
                <a:spcPct val="80000"/>
              </a:lnSpc>
            </a:pPr>
            <a:r>
              <a:rPr lang="tr-TR" sz="2400" i="1" dirty="0" smtClean="0"/>
              <a:t>Çocuk dediğin, yapma deyince yapmaz.</a:t>
            </a:r>
          </a:p>
          <a:p>
            <a:pPr algn="ctr">
              <a:lnSpc>
                <a:spcPct val="80000"/>
              </a:lnSpc>
            </a:pPr>
            <a:r>
              <a:rPr lang="tr-TR" sz="2400" i="1" dirty="0" smtClean="0"/>
              <a:t>Çocuk dediğin,çok soru sormaz</a:t>
            </a:r>
          </a:p>
          <a:p>
            <a:pPr algn="ctr">
              <a:lnSpc>
                <a:spcPct val="80000"/>
              </a:lnSpc>
            </a:pPr>
            <a:r>
              <a:rPr lang="tr-TR" sz="2400" i="1" dirty="0" smtClean="0"/>
              <a:t>…………..</a:t>
            </a:r>
            <a:endParaRPr lang="tr-TR" sz="2400" dirty="0" smtClean="0"/>
          </a:p>
        </p:txBody>
      </p:sp>
      <p:pic>
        <p:nvPicPr>
          <p:cNvPr id="5122" name="Picture 2" descr="D:\RESİMLERİM\SUNU RESİMLERİ\YAZISIZ RESİMLER\KAYGI-ŞİDDET-KORKU\ŞİDDET VE KORKU\42-15229638.jpg"/>
          <p:cNvPicPr>
            <a:picLocks noChangeAspect="1" noChangeArrowheads="1"/>
          </p:cNvPicPr>
          <p:nvPr/>
        </p:nvPicPr>
        <p:blipFill>
          <a:blip r:embed="rId2" cstate="print"/>
          <a:srcRect/>
          <a:stretch>
            <a:fillRect/>
          </a:stretch>
        </p:blipFill>
        <p:spPr bwMode="auto">
          <a:xfrm>
            <a:off x="5143504" y="1357298"/>
            <a:ext cx="3635372" cy="3771188"/>
          </a:xfrm>
          <a:prstGeom prst="rect">
            <a:avLst/>
          </a:prstGeom>
          <a:noFill/>
        </p:spPr>
      </p:pic>
      <p:sp>
        <p:nvSpPr>
          <p:cNvPr id="5" name="4 Metin kutusu"/>
          <p:cNvSpPr txBox="1"/>
          <p:nvPr/>
        </p:nvSpPr>
        <p:spPr>
          <a:xfrm>
            <a:off x="785786" y="214290"/>
            <a:ext cx="7715304" cy="861774"/>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tr-TR" sz="5000" b="1" dirty="0" smtClean="0"/>
              <a:t> </a:t>
            </a:r>
            <a:r>
              <a:rPr lang="tr-TR" sz="5000" b="1" dirty="0" smtClean="0">
                <a:solidFill>
                  <a:schemeClr val="tx1"/>
                </a:solidFill>
              </a:rPr>
              <a:t>ANNE BABA TUTUMLARI</a:t>
            </a:r>
            <a:endParaRPr lang="tr-TR" sz="5000" b="1" dirty="0">
              <a:solidFill>
                <a:schemeClr val="tx1"/>
              </a:solidFill>
            </a:endParaRPr>
          </a:p>
        </p:txBody>
      </p:sp>
    </p:spTree>
  </p:cSld>
  <p:clrMapOvr>
    <a:masterClrMapping/>
  </p:clrMapOvr>
  <p:transition spd="med">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2 Dikdörtgen"/>
          <p:cNvSpPr/>
          <p:nvPr/>
        </p:nvSpPr>
        <p:spPr>
          <a:xfrm>
            <a:off x="500034" y="928670"/>
            <a:ext cx="8286808" cy="304698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Char char="Ø"/>
            </a:pPr>
            <a:r>
              <a:rPr lang="tr-TR" sz="2000" dirty="0" smtClean="0">
                <a:latin typeface="Times New Roman" pitchFamily="18" charset="0"/>
                <a:ea typeface="Arial Unicode MS" pitchFamily="34" charset="-128"/>
                <a:cs typeface="Times New Roman" pitchFamily="18" charset="0"/>
              </a:rPr>
              <a:t> </a:t>
            </a:r>
            <a:r>
              <a:rPr lang="tr-TR" sz="2400" dirty="0" smtClean="0">
                <a:latin typeface="Times New Roman" pitchFamily="18" charset="0"/>
                <a:ea typeface="Arial Unicode MS" pitchFamily="34" charset="-128"/>
                <a:cs typeface="Times New Roman" pitchFamily="18" charset="0"/>
              </a:rPr>
              <a:t>Çocuğunuzun olumlu yönlerini ve başarılarını ön plana çıkarın.</a:t>
            </a:r>
          </a:p>
          <a:p>
            <a:r>
              <a:rPr lang="tr-TR" sz="2400" dirty="0" smtClean="0">
                <a:latin typeface="Times New Roman" pitchFamily="18" charset="0"/>
                <a:ea typeface="Arial Unicode MS" pitchFamily="34" charset="-128"/>
                <a:cs typeface="Times New Roman" pitchFamily="18" charset="0"/>
              </a:rPr>
              <a:t>Başkalarının yanında çocuğunuzun daima olumlu özelliklerini anlatın.</a:t>
            </a:r>
          </a:p>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Çocuklarınızı kardeşleriyle ve arkadaşlarıyla kıyaslamayın. Kıyaslamak reddetmektir.</a:t>
            </a:r>
          </a:p>
          <a:p>
            <a:pPr>
              <a:buFont typeface="Wingdings" pitchFamily="2" charset="2"/>
              <a:buChar char="Ø"/>
            </a:pPr>
            <a:r>
              <a:rPr lang="tr-TR" sz="2400" dirty="0" smtClean="0">
                <a:latin typeface="Times New Roman" pitchFamily="18" charset="0"/>
                <a:ea typeface="Arial Unicode MS" pitchFamily="34" charset="-128"/>
                <a:cs typeface="Times New Roman" pitchFamily="18" charset="0"/>
              </a:rPr>
              <a:t> Çocuğunuzun aldığı sonuçları değil çalışmasını ve gayretini ödüllendirin. Unutmayın çocuğunuz her şeyi başarmak zorunda değil.</a:t>
            </a:r>
          </a:p>
        </p:txBody>
      </p:sp>
      <p:sp>
        <p:nvSpPr>
          <p:cNvPr id="5" name="4 Dikdörtgen"/>
          <p:cNvSpPr/>
          <p:nvPr/>
        </p:nvSpPr>
        <p:spPr>
          <a:xfrm>
            <a:off x="500034" y="4143380"/>
            <a:ext cx="828680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buFont typeface="Wingdings" pitchFamily="2" charset="2"/>
              <a:buChar char="Ø"/>
            </a:pPr>
            <a:r>
              <a:rPr lang="tr-TR" sz="2400" dirty="0" smtClean="0">
                <a:latin typeface="Times New Roman" pitchFamily="18" charset="0"/>
                <a:ea typeface="Arial Unicode MS" pitchFamily="34" charset="-128"/>
                <a:cs typeface="Times New Roman" pitchFamily="18" charset="0"/>
              </a:rPr>
              <a:t>Çocuğunuzu koşulsuz sevin; başarılı olursan seni severim, istediğim gibi olursan seni severim vb ifadelerden kaçının. Çocuklarınızı koşulsuz severseniz onlarda hem kendilerini hem de insanları koşulsuz sevmeyi öğretirsiniz.</a:t>
            </a:r>
            <a:endParaRPr lang="tr-TR" sz="2400" dirty="0">
              <a:latin typeface="Times New Roman" pitchFamily="18" charset="0"/>
              <a:ea typeface="Arial Unicode MS" pitchFamily="34" charset="-128"/>
              <a:cs typeface="Times New Roman" pitchFamily="18" charset="0"/>
            </a:endParaRPr>
          </a:p>
        </p:txBody>
      </p:sp>
      <p:sp>
        <p:nvSpPr>
          <p:cNvPr id="9" name="8 Dikdörtgen"/>
          <p:cNvSpPr/>
          <p:nvPr/>
        </p:nvSpPr>
        <p:spPr>
          <a:xfrm>
            <a:off x="2000232" y="214290"/>
            <a:ext cx="5357850" cy="4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 Babalara Öneriler</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3 Dikdörtgen"/>
          <p:cNvSpPr/>
          <p:nvPr/>
        </p:nvSpPr>
        <p:spPr>
          <a:xfrm>
            <a:off x="571472" y="1357298"/>
            <a:ext cx="8286808"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smtClean="0"/>
              <a:t>	Çocuklarımızın yakın çevresindeki yetişkinleri örnek alarak geliştiğini unutmayalım. Davranışlar ile çocuklara model olunmalıdır. Ona ne verirseniz , size de aynısını geri verecektir. Doğru ve dürüst olmasını istiyorsanız, siz de yalan söylememelisiniz.</a:t>
            </a:r>
            <a:endParaRPr lang="tr-TR" sz="2400" dirty="0"/>
          </a:p>
        </p:txBody>
      </p:sp>
      <p:sp>
        <p:nvSpPr>
          <p:cNvPr id="8" name="7 Dikdörtgen"/>
          <p:cNvSpPr/>
          <p:nvPr/>
        </p:nvSpPr>
        <p:spPr>
          <a:xfrm>
            <a:off x="571472" y="3929066"/>
            <a:ext cx="8286808" cy="830997"/>
          </a:xfrm>
          <a:prstGeom prst="rect">
            <a:avLst/>
          </a:prstGeom>
          <a:solidFill>
            <a:srgbClr val="00B0F0"/>
          </a:solidFill>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smtClean="0"/>
              <a:t> 	Çocuğumuz ile kaliteli vakit geçirelim. Kitap okuyalım, oyun oynayalım, hoşlandığı şeyler yapalım, onunla ilgilenelim.</a:t>
            </a:r>
            <a:endParaRPr lang="tr-TR" sz="2400" dirty="0"/>
          </a:p>
        </p:txBody>
      </p:sp>
      <p:sp>
        <p:nvSpPr>
          <p:cNvPr id="11" name="10 Sağ Ok"/>
          <p:cNvSpPr/>
          <p:nvPr/>
        </p:nvSpPr>
        <p:spPr>
          <a:xfrm>
            <a:off x="714348" y="1500174"/>
            <a:ext cx="714380" cy="21431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12" name="11 Sağ Ok"/>
          <p:cNvSpPr/>
          <p:nvPr/>
        </p:nvSpPr>
        <p:spPr>
          <a:xfrm>
            <a:off x="714348" y="4000504"/>
            <a:ext cx="714380" cy="2857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dirty="0"/>
          </a:p>
        </p:txBody>
      </p:sp>
      <p:sp>
        <p:nvSpPr>
          <p:cNvPr id="13" name="12 Dikdörtgen"/>
          <p:cNvSpPr/>
          <p:nvPr/>
        </p:nvSpPr>
        <p:spPr>
          <a:xfrm>
            <a:off x="2143108" y="571480"/>
            <a:ext cx="4643470" cy="4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 Babalara Öneriler</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2 Dikdörtgen"/>
          <p:cNvSpPr/>
          <p:nvPr/>
        </p:nvSpPr>
        <p:spPr>
          <a:xfrm>
            <a:off x="428596" y="1000108"/>
            <a:ext cx="8286808"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tr-TR" sz="2400" dirty="0" smtClean="0">
                <a:latin typeface="Times New Roman" pitchFamily="18" charset="0"/>
                <a:ea typeface="Arial Unicode MS" pitchFamily="34" charset="-128"/>
                <a:cs typeface="Times New Roman" pitchFamily="18" charset="0"/>
              </a:rPr>
              <a:t>Çocuğunuzun adına karar vermek yerine ona tercihler sunun ve kararı kendisinin vermesini sağlayın.</a:t>
            </a:r>
          </a:p>
        </p:txBody>
      </p:sp>
      <p:sp>
        <p:nvSpPr>
          <p:cNvPr id="5" name="4 Dikdörtgen"/>
          <p:cNvSpPr/>
          <p:nvPr/>
        </p:nvSpPr>
        <p:spPr>
          <a:xfrm>
            <a:off x="428596" y="3643314"/>
            <a:ext cx="835824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400" dirty="0" smtClean="0">
                <a:latin typeface="Times New Roman" pitchFamily="18" charset="0"/>
                <a:ea typeface="Arial Unicode MS" pitchFamily="34" charset="-128"/>
                <a:cs typeface="Times New Roman" pitchFamily="18" charset="0"/>
              </a:rPr>
              <a:t>Gereğinden fazla paradan, yüklenemeyeceği sorumluluktan, aşırı kurallardan sakının.</a:t>
            </a:r>
            <a:endParaRPr lang="tr-TR" sz="2400" dirty="0">
              <a:latin typeface="Times New Roman" pitchFamily="18" charset="0"/>
              <a:ea typeface="Arial Unicode MS" pitchFamily="34" charset="-128"/>
              <a:cs typeface="Times New Roman" pitchFamily="18" charset="0"/>
            </a:endParaRPr>
          </a:p>
        </p:txBody>
      </p:sp>
      <p:sp>
        <p:nvSpPr>
          <p:cNvPr id="6" name="5 Dikdörtgen"/>
          <p:cNvSpPr/>
          <p:nvPr/>
        </p:nvSpPr>
        <p:spPr>
          <a:xfrm>
            <a:off x="428596" y="2143116"/>
            <a:ext cx="835824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400" dirty="0" smtClean="0">
                <a:latin typeface="Times New Roman" pitchFamily="18" charset="0"/>
                <a:ea typeface="Arial Unicode MS" pitchFamily="34" charset="-128"/>
                <a:cs typeface="Times New Roman" pitchFamily="18" charset="0"/>
              </a:rPr>
              <a:t>Korkutarak, tehdit ederek  uslanmasını sağlama ya da eğitme  yolunu seçmeyin kısa süre işe yarasa da uzun vadede  işe yaramayacaktır.</a:t>
            </a:r>
            <a:endParaRPr lang="tr-TR" sz="2400" dirty="0">
              <a:latin typeface="Times New Roman" pitchFamily="18" charset="0"/>
              <a:ea typeface="Arial Unicode MS" pitchFamily="34" charset="-128"/>
              <a:cs typeface="Times New Roman" pitchFamily="18" charset="0"/>
            </a:endParaRPr>
          </a:p>
        </p:txBody>
      </p:sp>
      <p:sp>
        <p:nvSpPr>
          <p:cNvPr id="9" name="8 Dikdörtgen"/>
          <p:cNvSpPr/>
          <p:nvPr/>
        </p:nvSpPr>
        <p:spPr>
          <a:xfrm>
            <a:off x="428596" y="4786322"/>
            <a:ext cx="835824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tr-TR" sz="2400" dirty="0" smtClean="0">
                <a:latin typeface="Times New Roman" pitchFamily="18" charset="0"/>
                <a:ea typeface="Arial Unicode MS" pitchFamily="34" charset="-128"/>
                <a:cs typeface="Times New Roman" pitchFamily="18" charset="0"/>
              </a:rPr>
              <a:t>Çocukların kusurlarını, suçlarını alay ve hakaretle karşılamayın. Her şeylerini tenkit etmeyin zira tenkit edilen çocuk çekingen olur.</a:t>
            </a:r>
            <a:endParaRPr lang="tr-TR" sz="2400" dirty="0">
              <a:latin typeface="Times New Roman" pitchFamily="18" charset="0"/>
              <a:ea typeface="Arial Unicode MS" pitchFamily="34" charset="-128"/>
              <a:cs typeface="Times New Roman" pitchFamily="18" charset="0"/>
            </a:endParaRPr>
          </a:p>
        </p:txBody>
      </p:sp>
      <p:sp>
        <p:nvSpPr>
          <p:cNvPr id="10" name="9 Dikdörtgen"/>
          <p:cNvSpPr/>
          <p:nvPr/>
        </p:nvSpPr>
        <p:spPr>
          <a:xfrm>
            <a:off x="1785918" y="214290"/>
            <a:ext cx="5857916" cy="4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 Babalara Öneriler</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2 Dikdörtgen"/>
          <p:cNvSpPr/>
          <p:nvPr/>
        </p:nvSpPr>
        <p:spPr>
          <a:xfrm>
            <a:off x="428596" y="1071546"/>
            <a:ext cx="8286808" cy="83099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Arkadaşlık ilişkilerini takip edin, arkadaşlarını suçlayıcı ifadeler yerine zararlı arkadaşlığın nelere yol açabileceğinden bahsedin.</a:t>
            </a:r>
          </a:p>
        </p:txBody>
      </p:sp>
      <p:sp>
        <p:nvSpPr>
          <p:cNvPr id="5" name="4 Dikdörtgen"/>
          <p:cNvSpPr/>
          <p:nvPr/>
        </p:nvSpPr>
        <p:spPr>
          <a:xfrm>
            <a:off x="428596" y="2214554"/>
            <a:ext cx="8286808"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sz="2400" dirty="0" smtClean="0"/>
              <a:t>Çocuklarınız eşsizdir. Bir eşleri ya da benzerleri bulunmaz. O yüzden tüm çocuklarınızı aynı kalıba sokmamalı, her birinin ayrı ayrı yetenekleri ve özellikleri  olduğunu  unutmamalısınız. </a:t>
            </a:r>
          </a:p>
          <a:p>
            <a:pPr algn="just"/>
            <a:endParaRPr lang="tr-TR" sz="2400" dirty="0" smtClean="0"/>
          </a:p>
          <a:p>
            <a:pPr algn="just"/>
            <a:r>
              <a:rPr lang="tr-TR" sz="2400" dirty="0" smtClean="0"/>
              <a:t>Unutmayın tüm çocuklar için reçete gibi kurallar yoktur. Çocuğunuzun yapısına ve yaşadığınız ortama uygun kuralları kendi deneyimlerinizle en uygununu sizler bulmalısınız. Ana baba olmak serüveninde en iyi rehberiniz, kendi çocukluk yıllarınız ve duygularınızdır.</a:t>
            </a:r>
            <a:endParaRPr lang="tr-TR" sz="2400" dirty="0"/>
          </a:p>
        </p:txBody>
      </p:sp>
      <p:sp>
        <p:nvSpPr>
          <p:cNvPr id="9" name="8 Dikdörtgen"/>
          <p:cNvSpPr/>
          <p:nvPr/>
        </p:nvSpPr>
        <p:spPr>
          <a:xfrm>
            <a:off x="1714480" y="285728"/>
            <a:ext cx="5429288" cy="4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 Babalara Öneriler</a:t>
            </a:r>
            <a:endParaRPr lang="tr-TR" sz="2300" b="1" dirty="0">
              <a:latin typeface="Lucida Sans" pitchFamily="34" charset="0"/>
              <a:ea typeface="Arial Unicode MS" pitchFamily="34" charset="-128"/>
              <a:cs typeface="Arial Unicode MS" pitchFamily="34" charset="-128"/>
            </a:endParaRPr>
          </a:p>
        </p:txBody>
      </p:sp>
    </p:spTree>
  </p:cSld>
  <p:clrMapOvr>
    <a:masterClrMapping/>
  </p:clrMapOvr>
  <p:transition spd="med">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4 Dikdörtgen"/>
          <p:cNvSpPr/>
          <p:nvPr/>
        </p:nvSpPr>
        <p:spPr>
          <a:xfrm>
            <a:off x="571472" y="1071546"/>
            <a:ext cx="828680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Çocukların söylediklerine önem verelim. Söylediklerine önem verilmeyen, fikrini belirttiğinde eleştirilen çocuk içine kapanıp, güvensiz, huysuz ve saldırgan olur.</a:t>
            </a:r>
            <a:endParaRPr lang="tr-TR" sz="2400" dirty="0">
              <a:latin typeface="Times New Roman" pitchFamily="18" charset="0"/>
              <a:ea typeface="Arial Unicode MS" pitchFamily="34" charset="-128"/>
              <a:cs typeface="Times New Roman" pitchFamily="18" charset="0"/>
            </a:endParaRPr>
          </a:p>
        </p:txBody>
      </p:sp>
      <p:sp>
        <p:nvSpPr>
          <p:cNvPr id="8" name="7 Dikdörtgen"/>
          <p:cNvSpPr/>
          <p:nvPr/>
        </p:nvSpPr>
        <p:spPr>
          <a:xfrm>
            <a:off x="1500166" y="214290"/>
            <a:ext cx="6143668" cy="4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 Babalara Öneriler</a:t>
            </a:r>
            <a:endParaRPr lang="tr-TR" sz="2300" b="1" dirty="0">
              <a:latin typeface="Lucida Sans" pitchFamily="34" charset="0"/>
              <a:ea typeface="Arial Unicode MS" pitchFamily="34" charset="-128"/>
              <a:cs typeface="Arial Unicode MS" pitchFamily="34" charset="-128"/>
            </a:endParaRPr>
          </a:p>
        </p:txBody>
      </p:sp>
      <p:sp>
        <p:nvSpPr>
          <p:cNvPr id="9" name="8 Dikdörtgen"/>
          <p:cNvSpPr/>
          <p:nvPr/>
        </p:nvSpPr>
        <p:spPr>
          <a:xfrm>
            <a:off x="571472" y="2714620"/>
            <a:ext cx="828680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Çocukları bir iş yapmış olmak ve adam yerine  konmak kadar memnun eden başka bir şey yoktur.</a:t>
            </a:r>
            <a:endParaRPr lang="tr-TR" sz="2400" dirty="0">
              <a:latin typeface="Times New Roman" pitchFamily="18" charset="0"/>
              <a:ea typeface="Arial Unicode MS" pitchFamily="34" charset="-128"/>
              <a:cs typeface="Times New Roman" pitchFamily="18" charset="0"/>
            </a:endParaRPr>
          </a:p>
        </p:txBody>
      </p:sp>
      <p:sp>
        <p:nvSpPr>
          <p:cNvPr id="10" name="9 Dikdörtgen"/>
          <p:cNvSpPr/>
          <p:nvPr/>
        </p:nvSpPr>
        <p:spPr>
          <a:xfrm>
            <a:off x="571472" y="4000504"/>
            <a:ext cx="8286808"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sz="2400" dirty="0" smtClean="0">
                <a:latin typeface="Times New Roman" pitchFamily="18" charset="0"/>
                <a:ea typeface="Arial Unicode MS" pitchFamily="34" charset="-128"/>
                <a:cs typeface="Times New Roman" pitchFamily="18" charset="0"/>
              </a:rPr>
              <a:t>Çocuğunuzu başka insanların önünde utandırmak veya güç duruma düşürmek sadece içerleme ve düşmanlık duyguları hissetmesine neden olur, iyi bir iletişim değildir.</a:t>
            </a:r>
            <a:endParaRPr lang="tr-TR" sz="2400" dirty="0">
              <a:latin typeface="Times New Roman" pitchFamily="18" charset="0"/>
              <a:ea typeface="Arial Unicode MS" pitchFamily="34" charset="-128"/>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45000">
              <a:srgbClr val="C00000"/>
            </a:gs>
            <a:gs pos="45000">
              <a:srgbClr val="FF7A00"/>
            </a:gs>
            <a:gs pos="70000">
              <a:srgbClr val="FF0300"/>
            </a:gs>
            <a:gs pos="100000">
              <a:srgbClr val="4D0808"/>
            </a:gs>
          </a:gsLst>
          <a:lin ang="2700000" scaled="0"/>
        </a:gradFill>
        <a:effectLst/>
      </p:bgPr>
    </p:bg>
    <p:spTree>
      <p:nvGrpSpPr>
        <p:cNvPr id="1" name=""/>
        <p:cNvGrpSpPr/>
        <p:nvPr/>
      </p:nvGrpSpPr>
      <p:grpSpPr>
        <a:xfrm>
          <a:off x="0" y="0"/>
          <a:ext cx="0" cy="0"/>
          <a:chOff x="0" y="0"/>
          <a:chExt cx="0" cy="0"/>
        </a:xfrm>
      </p:grpSpPr>
      <p:pic>
        <p:nvPicPr>
          <p:cNvPr id="2050" name="imagerId18"/>
          <p:cNvPicPr>
            <a:picLocks noChangeAspect="1" noChangeArrowheads="1"/>
          </p:cNvPicPr>
          <p:nvPr/>
        </p:nvPicPr>
        <p:blipFill>
          <a:blip r:embed="rId2" cstate="print"/>
          <a:srcRect/>
          <a:stretch>
            <a:fillRect/>
          </a:stretch>
        </p:blipFill>
        <p:spPr bwMode="auto">
          <a:xfrm>
            <a:off x="500034" y="428604"/>
            <a:ext cx="8286808" cy="5929354"/>
          </a:xfrm>
          <a:prstGeom prst="rect">
            <a:avLst/>
          </a:prstGeom>
          <a:noFill/>
        </p:spPr>
      </p:pic>
      <p:sp>
        <p:nvSpPr>
          <p:cNvPr id="8" name="7 Dikdörtgen"/>
          <p:cNvSpPr/>
          <p:nvPr/>
        </p:nvSpPr>
        <p:spPr>
          <a:xfrm>
            <a:off x="1000100" y="1714488"/>
            <a:ext cx="7358114" cy="2031325"/>
          </a:xfrm>
          <a:prstGeom prst="rect">
            <a:avLst/>
          </a:prstGeom>
          <a:solidFill>
            <a:srgbClr val="E49B0A"/>
          </a:solidFill>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tr-TR" sz="2800" b="1" i="1" dirty="0" smtClean="0"/>
              <a:t>‘’ Çocuğa kötü söz söylemen onu kardeşine ve sana aynı şekilde konuşmaya cesaretlendirir. ‘’      ( İmam Şafii )</a:t>
            </a:r>
            <a:endParaRPr lang="tr-TR" sz="2800" b="1" i="1" dirty="0"/>
          </a:p>
        </p:txBody>
      </p:sp>
    </p:spTree>
  </p:cSld>
  <p:clrMapOvr>
    <a:masterClrMapping/>
  </p:clrMapOvr>
  <p:transition spd="med">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49B0A"/>
        </a:solidFill>
        <a:effectLst/>
      </p:bgPr>
    </p:bg>
    <p:spTree>
      <p:nvGrpSpPr>
        <p:cNvPr id="1" name=""/>
        <p:cNvGrpSpPr/>
        <p:nvPr/>
      </p:nvGrpSpPr>
      <p:grpSpPr>
        <a:xfrm>
          <a:off x="0" y="0"/>
          <a:ext cx="0" cy="0"/>
          <a:chOff x="0" y="0"/>
          <a:chExt cx="0" cy="0"/>
        </a:xfrm>
      </p:grpSpPr>
      <p:pic>
        <p:nvPicPr>
          <p:cNvPr id="2050" name="imagerId18"/>
          <p:cNvPicPr>
            <a:picLocks noChangeAspect="1" noChangeArrowheads="1"/>
          </p:cNvPicPr>
          <p:nvPr/>
        </p:nvPicPr>
        <p:blipFill>
          <a:blip r:embed="rId2" cstate="print"/>
          <a:srcRect/>
          <a:stretch>
            <a:fillRect/>
          </a:stretch>
        </p:blipFill>
        <p:spPr bwMode="auto">
          <a:xfrm>
            <a:off x="428596" y="357166"/>
            <a:ext cx="8358246" cy="6143668"/>
          </a:xfrm>
          <a:prstGeom prst="rect">
            <a:avLst/>
          </a:prstGeom>
          <a:noFill/>
        </p:spPr>
      </p:pic>
      <p:sp>
        <p:nvSpPr>
          <p:cNvPr id="8" name="7 Dikdörtgen"/>
          <p:cNvSpPr/>
          <p:nvPr/>
        </p:nvSpPr>
        <p:spPr>
          <a:xfrm>
            <a:off x="1000100" y="1214422"/>
            <a:ext cx="7358114" cy="2677656"/>
          </a:xfrm>
          <a:prstGeom prst="rect">
            <a:avLst/>
          </a:prstGeom>
          <a:solidFill>
            <a:srgbClr val="E49B0A"/>
          </a:solidFill>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tr-TR" sz="2800" b="1" i="1" dirty="0" smtClean="0"/>
              <a:t>‘’ Çocuklarınızla 7 yaşına kadar oynayın, 15 yaşına kadar onlarla arkadaş olun, 15 yaşından sonra ise istişare edin. ‘’</a:t>
            </a:r>
          </a:p>
          <a:p>
            <a:pPr algn="ctr">
              <a:lnSpc>
                <a:spcPct val="150000"/>
              </a:lnSpc>
            </a:pPr>
            <a:r>
              <a:rPr lang="tr-TR" sz="2800" b="1" i="1" dirty="0" smtClean="0"/>
              <a:t>(Hz. Ali)</a:t>
            </a:r>
            <a:endParaRPr lang="tr-TR" sz="2800" b="1" i="1" dirty="0"/>
          </a:p>
        </p:txBody>
      </p:sp>
    </p:spTree>
  </p:cSld>
  <p:clrMapOvr>
    <a:masterClrMapping/>
  </p:clrMapOvr>
  <p:transition spd="med">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pic>
        <p:nvPicPr>
          <p:cNvPr id="2050" name="imagerId18"/>
          <p:cNvPicPr>
            <a:picLocks noChangeAspect="1" noChangeArrowheads="1"/>
          </p:cNvPicPr>
          <p:nvPr/>
        </p:nvPicPr>
        <p:blipFill>
          <a:blip r:embed="rId2" cstate="print"/>
          <a:srcRect/>
          <a:stretch>
            <a:fillRect/>
          </a:stretch>
        </p:blipFill>
        <p:spPr bwMode="auto">
          <a:xfrm>
            <a:off x="428596" y="357166"/>
            <a:ext cx="8358246" cy="6143668"/>
          </a:xfrm>
          <a:prstGeom prst="rect">
            <a:avLst/>
          </a:prstGeom>
          <a:noFill/>
        </p:spPr>
      </p:pic>
      <p:sp>
        <p:nvSpPr>
          <p:cNvPr id="8" name="7 Dikdörtgen"/>
          <p:cNvSpPr/>
          <p:nvPr/>
        </p:nvSpPr>
        <p:spPr>
          <a:xfrm>
            <a:off x="857224" y="1285860"/>
            <a:ext cx="7572428" cy="2031325"/>
          </a:xfrm>
          <a:prstGeom prst="rect">
            <a:avLst/>
          </a:prstGeom>
          <a:solidFill>
            <a:srgbClr val="A50021"/>
          </a:solidFill>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tr-TR" sz="2800" b="1" i="1" dirty="0" smtClean="0">
                <a:solidFill>
                  <a:srgbClr val="FFC000"/>
                </a:solidFill>
              </a:rPr>
              <a:t>İyi örnek, güzel nasihat, tesirli söz, yerinde verilen ceza ve mükafat…İşte çocuk terbiyesinin sırrı.</a:t>
            </a:r>
          </a:p>
          <a:p>
            <a:pPr algn="ctr">
              <a:lnSpc>
                <a:spcPct val="150000"/>
              </a:lnSpc>
            </a:pPr>
            <a:r>
              <a:rPr lang="tr-TR" sz="2800" b="1" i="1" dirty="0" smtClean="0">
                <a:solidFill>
                  <a:srgbClr val="FFC000"/>
                </a:solidFill>
              </a:rPr>
              <a:t>( Mehmet Tevfik Bey )</a:t>
            </a:r>
            <a:endParaRPr lang="tr-TR" sz="2800" b="1" i="1" dirty="0">
              <a:solidFill>
                <a:srgbClr val="FFC000"/>
              </a:solidFill>
            </a:endParaRPr>
          </a:p>
        </p:txBody>
      </p:sp>
    </p:spTree>
  </p:cSld>
  <p:clrMapOvr>
    <a:masterClrMapping/>
  </p:clrMapOvr>
  <p:transition spd="med">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pic>
        <p:nvPicPr>
          <p:cNvPr id="2050" name="imagerId18"/>
          <p:cNvPicPr>
            <a:picLocks noChangeAspect="1" noChangeArrowheads="1"/>
          </p:cNvPicPr>
          <p:nvPr/>
        </p:nvPicPr>
        <p:blipFill>
          <a:blip r:embed="rId2" cstate="print"/>
          <a:srcRect/>
          <a:stretch>
            <a:fillRect/>
          </a:stretch>
        </p:blipFill>
        <p:spPr bwMode="auto">
          <a:xfrm>
            <a:off x="285720" y="357166"/>
            <a:ext cx="8572560" cy="6143668"/>
          </a:xfrm>
          <a:prstGeom prst="rect">
            <a:avLst/>
          </a:prstGeom>
          <a:noFill/>
        </p:spPr>
      </p:pic>
      <p:sp>
        <p:nvSpPr>
          <p:cNvPr id="8" name="7 Dikdörtgen"/>
          <p:cNvSpPr/>
          <p:nvPr/>
        </p:nvSpPr>
        <p:spPr>
          <a:xfrm>
            <a:off x="857224" y="1571612"/>
            <a:ext cx="7572428" cy="2031325"/>
          </a:xfrm>
          <a:prstGeom prst="rect">
            <a:avLst/>
          </a:prstGeom>
          <a:solidFill>
            <a:srgbClr val="A50021"/>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800" b="1" i="1" dirty="0" smtClean="0">
                <a:solidFill>
                  <a:srgbClr val="FFC000"/>
                </a:solidFill>
              </a:rPr>
              <a:t>Çocuğun her zaman isteğini yaparsan şımarık edersin. Lüzumsuz yere azarlarsan, lüzumlu yerdeki azarlamaların tesir etmez.   </a:t>
            </a:r>
          </a:p>
          <a:p>
            <a:pPr algn="ctr">
              <a:lnSpc>
                <a:spcPct val="150000"/>
              </a:lnSpc>
            </a:pPr>
            <a:r>
              <a:rPr lang="tr-TR" sz="2800" b="1" i="1" dirty="0" smtClean="0">
                <a:solidFill>
                  <a:srgbClr val="FFC000"/>
                </a:solidFill>
              </a:rPr>
              <a:t>( Mehmet Tevfik Bey )</a:t>
            </a:r>
            <a:endParaRPr lang="tr-TR" sz="2800" b="1" i="1" dirty="0">
              <a:solidFill>
                <a:srgbClr val="FFC000"/>
              </a:solidFill>
            </a:endParaRPr>
          </a:p>
        </p:txBody>
      </p:sp>
    </p:spTree>
  </p:cSld>
  <p:clrMapOvr>
    <a:masterClrMapping/>
  </p:clrMapOvr>
  <p:transition spd="med">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pic>
        <p:nvPicPr>
          <p:cNvPr id="2050" name="imagerId18"/>
          <p:cNvPicPr>
            <a:picLocks noChangeAspect="1" noChangeArrowheads="1"/>
          </p:cNvPicPr>
          <p:nvPr/>
        </p:nvPicPr>
        <p:blipFill>
          <a:blip r:embed="rId2" cstate="print"/>
          <a:srcRect/>
          <a:stretch>
            <a:fillRect/>
          </a:stretch>
        </p:blipFill>
        <p:spPr bwMode="auto">
          <a:xfrm>
            <a:off x="285720" y="357166"/>
            <a:ext cx="8572560" cy="6143668"/>
          </a:xfrm>
          <a:prstGeom prst="rect">
            <a:avLst/>
          </a:prstGeom>
          <a:noFill/>
        </p:spPr>
      </p:pic>
      <p:sp>
        <p:nvSpPr>
          <p:cNvPr id="8" name="7 Dikdörtgen"/>
          <p:cNvSpPr/>
          <p:nvPr/>
        </p:nvSpPr>
        <p:spPr>
          <a:xfrm>
            <a:off x="857224" y="1571612"/>
            <a:ext cx="7572428" cy="2246769"/>
          </a:xfrm>
          <a:prstGeom prst="rect">
            <a:avLst/>
          </a:prstGeom>
          <a:solidFill>
            <a:srgbClr val="FFC000"/>
          </a:solidFill>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800" b="1" i="1" dirty="0" smtClean="0">
                <a:solidFill>
                  <a:schemeClr val="tx1"/>
                </a:solidFill>
              </a:rPr>
              <a:t>“Çocuğun ana-babası üzerindeki hakkı, ona iyi bir eğitim ve iyi bir isim vermesidir</a:t>
            </a:r>
          </a:p>
          <a:p>
            <a:pPr algn="ctr"/>
            <a:r>
              <a:rPr lang="tr-TR" sz="2800" b="1" i="1" dirty="0" smtClean="0">
                <a:solidFill>
                  <a:schemeClr val="tx1"/>
                </a:solidFill>
              </a:rPr>
              <a:t> Hiç bir ana-baba evlâdına iyi bir eğitimden, iyi bir ahlâktan daha değerli miras bırakamaz’’</a:t>
            </a:r>
          </a:p>
          <a:p>
            <a:pPr algn="ctr"/>
            <a:r>
              <a:rPr lang="tr-TR" sz="2800" b="1" dirty="0" smtClean="0">
                <a:solidFill>
                  <a:srgbClr val="C00000"/>
                </a:solidFill>
              </a:rPr>
              <a:t> </a:t>
            </a:r>
            <a:r>
              <a:rPr lang="tr-TR" sz="2800" b="1" i="1" dirty="0" smtClean="0">
                <a:solidFill>
                  <a:srgbClr val="C00000"/>
                </a:solidFill>
              </a:rPr>
              <a:t>(Hadis-i şerif )</a:t>
            </a:r>
            <a:endParaRPr lang="tr-TR" sz="2800" b="1" i="1" dirty="0">
              <a:solidFill>
                <a:srgbClr val="C00000"/>
              </a:solidFill>
            </a:endParaRP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aphicFrame>
        <p:nvGraphicFramePr>
          <p:cNvPr id="7" name="6 Diyagram"/>
          <p:cNvGraphicFramePr/>
          <p:nvPr/>
        </p:nvGraphicFramePr>
        <p:xfrm>
          <a:off x="1214414" y="357166"/>
          <a:ext cx="7000924" cy="446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500034" y="1214422"/>
            <a:ext cx="8286808" cy="186204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 Her ailenin çocuk yetiştirme biçimi ve çocuklarına karşı olan davranışları ve tepkileri birbirinden farklıdır. Bu farklılıkları belli başlı konu başlıkları altında inceleyecek olursak şu ana-baba tutumlarının olduğu görülmektedir.</a:t>
            </a:r>
            <a:endParaRPr lang="tr-TR" sz="2300" b="1" dirty="0">
              <a:latin typeface="Lucida Sans" pitchFamily="34" charset="0"/>
              <a:ea typeface="Arial Unicode MS" pitchFamily="34" charset="-128"/>
              <a:cs typeface="Arial Unicode MS" pitchFamily="34" charset="-128"/>
            </a:endParaRPr>
          </a:p>
        </p:txBody>
      </p:sp>
      <p:pic>
        <p:nvPicPr>
          <p:cNvPr id="14338" name="Picture 2" descr="C:\Documents and Settings\UserXP\Desktop\Çocuk Ve İeletişim\Resimler\new-family-dinner-01-af.jpg"/>
          <p:cNvPicPr>
            <a:picLocks noChangeAspect="1" noChangeArrowheads="1"/>
          </p:cNvPicPr>
          <p:nvPr/>
        </p:nvPicPr>
        <p:blipFill>
          <a:blip r:embed="rId7" cstate="print"/>
          <a:srcRect/>
          <a:stretch>
            <a:fillRect/>
          </a:stretch>
        </p:blipFill>
        <p:spPr bwMode="auto">
          <a:xfrm>
            <a:off x="2000232" y="3286124"/>
            <a:ext cx="4686300" cy="261937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7" name="6 Dikdörtgen"/>
          <p:cNvSpPr/>
          <p:nvPr/>
        </p:nvSpPr>
        <p:spPr>
          <a:xfrm>
            <a:off x="1857356" y="214290"/>
            <a:ext cx="5072098" cy="446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Anne Babalara Öneriler</a:t>
            </a:r>
            <a:endParaRPr lang="tr-TR" sz="2300" b="1" dirty="0">
              <a:latin typeface="Lucida Sans" pitchFamily="34" charset="0"/>
              <a:ea typeface="Arial Unicode MS" pitchFamily="34" charset="-128"/>
              <a:cs typeface="Arial Unicode MS" pitchFamily="34" charset="-128"/>
            </a:endParaRPr>
          </a:p>
        </p:txBody>
      </p:sp>
      <p:pic>
        <p:nvPicPr>
          <p:cNvPr id="2050" name="Picture 2" descr="C:\Users\asus\Desktop\aile içi iletişim\941931_624747130886542_1879455540_n.png"/>
          <p:cNvPicPr>
            <a:picLocks noChangeAspect="1" noChangeArrowheads="1"/>
          </p:cNvPicPr>
          <p:nvPr/>
        </p:nvPicPr>
        <p:blipFill>
          <a:blip r:embed="rId2" cstate="print"/>
          <a:srcRect/>
          <a:stretch>
            <a:fillRect/>
          </a:stretch>
        </p:blipFill>
        <p:spPr bwMode="auto">
          <a:xfrm>
            <a:off x="1000100" y="785794"/>
            <a:ext cx="6929486" cy="3424241"/>
          </a:xfrm>
          <a:prstGeom prst="rect">
            <a:avLst/>
          </a:prstGeom>
          <a:noFill/>
        </p:spPr>
      </p:pic>
      <p:sp>
        <p:nvSpPr>
          <p:cNvPr id="8" name="7 Dikdörtgen"/>
          <p:cNvSpPr/>
          <p:nvPr/>
        </p:nvSpPr>
        <p:spPr>
          <a:xfrm>
            <a:off x="214282" y="4500570"/>
            <a:ext cx="8643998"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buFont typeface="Wingdings" pitchFamily="2" charset="2"/>
              <a:buChar char="ü"/>
            </a:pPr>
            <a:r>
              <a:rPr lang="tr-TR" sz="2400" dirty="0" smtClean="0">
                <a:latin typeface="Times New Roman" pitchFamily="18" charset="0"/>
                <a:ea typeface="Arial Unicode MS" pitchFamily="34" charset="-128"/>
                <a:cs typeface="Times New Roman" pitchFamily="18" charset="0"/>
              </a:rPr>
              <a:t> Çocuklarınızı gerçekten dinleyin ve bunu ona gösterin; çocuğunuzu dinlerken başka işlerle meşgul olmayın. Konuşurken göz teması kurun, çocuğun yüzüne bakın ve aynı hizada olmaya dikkat edin.</a:t>
            </a:r>
          </a:p>
        </p:txBody>
      </p:sp>
    </p:spTree>
  </p:cSld>
  <p:clrMapOvr>
    <a:masterClrMapping/>
  </p:clrMapOvr>
  <p:transition spd="med">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1026" name="Picture 2" descr="996829_504055176333232_2014559023_n"/>
          <p:cNvPicPr>
            <a:picLocks noChangeAspect="1" noChangeArrowheads="1"/>
          </p:cNvPicPr>
          <p:nvPr/>
        </p:nvPicPr>
        <p:blipFill>
          <a:blip r:embed="rId2" cstate="print"/>
          <a:srcRect/>
          <a:stretch>
            <a:fillRect/>
          </a:stretch>
        </p:blipFill>
        <p:spPr bwMode="auto">
          <a:xfrm>
            <a:off x="428596" y="428604"/>
            <a:ext cx="8358246" cy="4357718"/>
          </a:xfrm>
          <a:prstGeom prst="rect">
            <a:avLst/>
          </a:prstGeom>
          <a:noFill/>
          <a:ln w="9525">
            <a:noFill/>
            <a:miter lim="800000"/>
            <a:headEnd/>
            <a:tailEnd/>
          </a:ln>
        </p:spPr>
      </p:pic>
      <p:pic>
        <p:nvPicPr>
          <p:cNvPr id="1027" name="Picture 3" descr="545372_396678977070853_532690538_n"/>
          <p:cNvPicPr>
            <a:picLocks noChangeAspect="1" noChangeArrowheads="1"/>
          </p:cNvPicPr>
          <p:nvPr/>
        </p:nvPicPr>
        <p:blipFill>
          <a:blip r:embed="rId3" cstate="print"/>
          <a:srcRect/>
          <a:stretch>
            <a:fillRect/>
          </a:stretch>
        </p:blipFill>
        <p:spPr bwMode="auto">
          <a:xfrm>
            <a:off x="428596" y="4786322"/>
            <a:ext cx="8358246" cy="1571636"/>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074" name="Picture 2" descr="C:\Users\asus\Desktop\aile içi iletişim\960061_641071445920777_408463617_n.jpg"/>
          <p:cNvPicPr>
            <a:picLocks noChangeAspect="1" noChangeArrowheads="1"/>
          </p:cNvPicPr>
          <p:nvPr/>
        </p:nvPicPr>
        <p:blipFill>
          <a:blip r:embed="rId2" cstate="print"/>
          <a:srcRect/>
          <a:stretch>
            <a:fillRect/>
          </a:stretch>
        </p:blipFill>
        <p:spPr bwMode="auto">
          <a:xfrm>
            <a:off x="785786" y="428604"/>
            <a:ext cx="7858180" cy="4643470"/>
          </a:xfrm>
          <a:prstGeom prst="rect">
            <a:avLst/>
          </a:prstGeom>
          <a:noFill/>
        </p:spPr>
      </p:pic>
      <p:sp>
        <p:nvSpPr>
          <p:cNvPr id="3" name="2 Dikdörtgen"/>
          <p:cNvSpPr/>
          <p:nvPr/>
        </p:nvSpPr>
        <p:spPr>
          <a:xfrm>
            <a:off x="428596" y="5357826"/>
            <a:ext cx="8429684"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400" dirty="0" smtClean="0">
                <a:latin typeface="Times New Roman" pitchFamily="18" charset="0"/>
                <a:ea typeface="Arial Unicode MS" pitchFamily="34" charset="-128"/>
                <a:cs typeface="Times New Roman" pitchFamily="18" charset="0"/>
              </a:rPr>
              <a:t>Çocuklarımız ile iyi ilişkiler içinde olalım, çocuklarımıza şiddet uygulamayalım .</a:t>
            </a:r>
            <a:endParaRPr lang="tr-TR" sz="2400" dirty="0">
              <a:latin typeface="Times New Roman" pitchFamily="18" charset="0"/>
              <a:ea typeface="Arial Unicode MS" pitchFamily="34" charset="-128"/>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2050" name="imagerId18"/>
          <p:cNvPicPr>
            <a:picLocks noChangeAspect="1" noChangeArrowheads="1"/>
          </p:cNvPicPr>
          <p:nvPr/>
        </p:nvPicPr>
        <p:blipFill>
          <a:blip r:embed="rId2" cstate="print"/>
          <a:srcRect/>
          <a:stretch>
            <a:fillRect/>
          </a:stretch>
        </p:blipFill>
        <p:spPr bwMode="auto">
          <a:xfrm>
            <a:off x="428596" y="571480"/>
            <a:ext cx="8286808" cy="5786478"/>
          </a:xfrm>
          <a:prstGeom prst="rect">
            <a:avLst/>
          </a:prstGeom>
          <a:noFill/>
        </p:spPr>
      </p:pic>
      <p:sp>
        <p:nvSpPr>
          <p:cNvPr id="8" name="7 Dikdörtgen"/>
          <p:cNvSpPr/>
          <p:nvPr/>
        </p:nvSpPr>
        <p:spPr>
          <a:xfrm>
            <a:off x="1357290" y="1357298"/>
            <a:ext cx="6357982"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800" b="1" i="1" dirty="0" smtClean="0"/>
              <a:t>‘’ Mümin bir kimse mümine olan eşine nefret beslemesin; çünkü onun bir huyunu beğenmezse de hoşlanacağı başka bir huyu mutlaka vardır. ‘’</a:t>
            </a:r>
          </a:p>
          <a:p>
            <a:pPr algn="ctr"/>
            <a:r>
              <a:rPr lang="tr-TR" sz="2800" b="1" i="1" dirty="0" smtClean="0"/>
              <a:t>( Müslim, </a:t>
            </a:r>
            <a:r>
              <a:rPr lang="tr-TR" sz="2800" b="1" i="1" dirty="0" err="1" smtClean="0"/>
              <a:t>Rad</a:t>
            </a:r>
            <a:r>
              <a:rPr lang="en-US" sz="2800" b="1" i="1" dirty="0" smtClean="0"/>
              <a:t>â</a:t>
            </a:r>
            <a:r>
              <a:rPr lang="tr-TR" sz="2800" b="1" i="1" dirty="0" smtClean="0"/>
              <a:t>, 61 )</a:t>
            </a:r>
            <a:endParaRPr lang="tr-TR" sz="2800" dirty="0"/>
          </a:p>
        </p:txBody>
      </p:sp>
    </p:spTree>
  </p:cSld>
  <p:clrMapOvr>
    <a:masterClrMapping/>
  </p:clrMapOvr>
  <p:transition spd="med">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49B0A"/>
        </a:solidFill>
        <a:effectLst/>
      </p:bgPr>
    </p:bg>
    <p:spTree>
      <p:nvGrpSpPr>
        <p:cNvPr id="1" name=""/>
        <p:cNvGrpSpPr/>
        <p:nvPr/>
      </p:nvGrpSpPr>
      <p:grpSpPr>
        <a:xfrm>
          <a:off x="0" y="0"/>
          <a:ext cx="0" cy="0"/>
          <a:chOff x="0" y="0"/>
          <a:chExt cx="0" cy="0"/>
        </a:xfrm>
      </p:grpSpPr>
      <p:pic>
        <p:nvPicPr>
          <p:cNvPr id="2050" name="imagerId18"/>
          <p:cNvPicPr>
            <a:picLocks noChangeAspect="1" noChangeArrowheads="1"/>
          </p:cNvPicPr>
          <p:nvPr/>
        </p:nvPicPr>
        <p:blipFill>
          <a:blip r:embed="rId2" cstate="print"/>
          <a:srcRect/>
          <a:stretch>
            <a:fillRect/>
          </a:stretch>
        </p:blipFill>
        <p:spPr bwMode="auto">
          <a:xfrm>
            <a:off x="428596" y="428604"/>
            <a:ext cx="8286808" cy="6000792"/>
          </a:xfrm>
          <a:prstGeom prst="rect">
            <a:avLst/>
          </a:prstGeom>
          <a:noFill/>
        </p:spPr>
      </p:pic>
      <p:sp>
        <p:nvSpPr>
          <p:cNvPr id="8" name="7 Dikdörtgen"/>
          <p:cNvSpPr/>
          <p:nvPr/>
        </p:nvSpPr>
        <p:spPr>
          <a:xfrm>
            <a:off x="928662" y="1142984"/>
            <a:ext cx="7286676"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lnSpc>
                <a:spcPct val="150000"/>
              </a:lnSpc>
            </a:pPr>
            <a:r>
              <a:rPr lang="tr-TR" sz="2800" b="1" i="1" dirty="0" smtClean="0">
                <a:solidFill>
                  <a:srgbClr val="C00000"/>
                </a:solidFill>
              </a:rPr>
              <a:t>‘’Müminlerin iman bakımından en olgun olanları, </a:t>
            </a:r>
            <a:r>
              <a:rPr lang="tr-TR" sz="2800" b="1" i="1" dirty="0" err="1" smtClean="0">
                <a:solidFill>
                  <a:srgbClr val="C00000"/>
                </a:solidFill>
              </a:rPr>
              <a:t>ahl</a:t>
            </a:r>
            <a:r>
              <a:rPr lang="en-US" sz="2800" b="1" i="1" dirty="0" smtClean="0">
                <a:solidFill>
                  <a:srgbClr val="C00000"/>
                </a:solidFill>
              </a:rPr>
              <a:t>â</a:t>
            </a:r>
            <a:r>
              <a:rPr lang="tr-TR" sz="2800" b="1" i="1" dirty="0" err="1" smtClean="0">
                <a:solidFill>
                  <a:srgbClr val="C00000"/>
                </a:solidFill>
              </a:rPr>
              <a:t>kı</a:t>
            </a:r>
            <a:r>
              <a:rPr lang="tr-TR" sz="2800" b="1" i="1" dirty="0" smtClean="0">
                <a:solidFill>
                  <a:srgbClr val="C00000"/>
                </a:solidFill>
              </a:rPr>
              <a:t> en iyi olanlardır.</a:t>
            </a:r>
            <a:r>
              <a:rPr lang="en-US" sz="2800" b="1" i="1" dirty="0" smtClean="0">
                <a:solidFill>
                  <a:srgbClr val="C00000"/>
                </a:solidFill>
              </a:rPr>
              <a:t> </a:t>
            </a:r>
            <a:r>
              <a:rPr lang="tr-TR" sz="2800" b="1" i="1" dirty="0" smtClean="0">
                <a:solidFill>
                  <a:srgbClr val="C00000"/>
                </a:solidFill>
              </a:rPr>
              <a:t>Sizin en hayırlınızda eşlerine karşı en iyi davrananızdır. ‘’ ( </a:t>
            </a:r>
            <a:r>
              <a:rPr lang="tr-TR" sz="2800" b="1" i="1" dirty="0" err="1" smtClean="0">
                <a:solidFill>
                  <a:srgbClr val="C00000"/>
                </a:solidFill>
              </a:rPr>
              <a:t>Tirmizi</a:t>
            </a:r>
            <a:r>
              <a:rPr lang="tr-TR" sz="2800" b="1" i="1" dirty="0" smtClean="0">
                <a:solidFill>
                  <a:srgbClr val="C00000"/>
                </a:solidFill>
              </a:rPr>
              <a:t>, </a:t>
            </a:r>
            <a:r>
              <a:rPr lang="tr-TR" sz="2800" b="1" i="1" dirty="0" err="1" smtClean="0">
                <a:solidFill>
                  <a:srgbClr val="C00000"/>
                </a:solidFill>
              </a:rPr>
              <a:t>Rada</a:t>
            </a:r>
            <a:r>
              <a:rPr lang="tr-TR" sz="2800" b="1" i="1" dirty="0" smtClean="0">
                <a:solidFill>
                  <a:srgbClr val="C00000"/>
                </a:solidFill>
              </a:rPr>
              <a:t>, 11 ) </a:t>
            </a:r>
            <a:endParaRPr lang="tr-TR" sz="2800" b="1" i="1" dirty="0" smtClean="0"/>
          </a:p>
        </p:txBody>
      </p:sp>
    </p:spTree>
  </p:cSld>
  <p:clrMapOvr>
    <a:masterClrMapping/>
  </p:clrMapOvr>
  <p:transition spd="med">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098" name="Picture 2" descr="D:\fotoğraflar\1175525_659222970755609_492631926_n.jpg"/>
          <p:cNvPicPr>
            <a:picLocks noChangeAspect="1" noChangeArrowheads="1"/>
          </p:cNvPicPr>
          <p:nvPr/>
        </p:nvPicPr>
        <p:blipFill>
          <a:blip r:embed="rId2" cstate="print"/>
          <a:srcRect/>
          <a:stretch>
            <a:fillRect/>
          </a:stretch>
        </p:blipFill>
        <p:spPr bwMode="auto">
          <a:xfrm>
            <a:off x="428596" y="428604"/>
            <a:ext cx="8286808" cy="578647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4098" name="Picture 2" descr="C:\Users\asus\Desktop\aile içi iletişim\984252_634217856606136_1140027330_n.jpg"/>
          <p:cNvPicPr>
            <a:picLocks noChangeAspect="1" noChangeArrowheads="1"/>
          </p:cNvPicPr>
          <p:nvPr/>
        </p:nvPicPr>
        <p:blipFill>
          <a:blip r:embed="rId2" cstate="print"/>
          <a:srcRect/>
          <a:stretch>
            <a:fillRect/>
          </a:stretch>
        </p:blipFill>
        <p:spPr bwMode="auto">
          <a:xfrm>
            <a:off x="1285852" y="357166"/>
            <a:ext cx="6572296" cy="4310067"/>
          </a:xfrm>
          <a:prstGeom prst="rect">
            <a:avLst/>
          </a:prstGeom>
          <a:noFill/>
        </p:spPr>
      </p:pic>
      <p:sp>
        <p:nvSpPr>
          <p:cNvPr id="3" name="2 Dikdörtgen"/>
          <p:cNvSpPr/>
          <p:nvPr/>
        </p:nvSpPr>
        <p:spPr>
          <a:xfrm>
            <a:off x="428596" y="5000636"/>
            <a:ext cx="828680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400" dirty="0" smtClean="0">
                <a:latin typeface="Times New Roman" pitchFamily="18" charset="0"/>
                <a:ea typeface="Arial Unicode MS" pitchFamily="34" charset="-128"/>
                <a:cs typeface="Times New Roman" pitchFamily="18" charset="0"/>
              </a:rPr>
              <a:t>Çocuklarımıza kendilerini ifade etmeleri için söz hakkı verelim.</a:t>
            </a:r>
            <a:endParaRPr lang="tr-TR" sz="2400" dirty="0">
              <a:latin typeface="Times New Roman" pitchFamily="18" charset="0"/>
              <a:ea typeface="Arial Unicode MS" pitchFamily="34" charset="-128"/>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2050" name="Picture 2" descr="D:\fotoğraflar\1017636_431165533658297_2140157971_n.jpg"/>
          <p:cNvPicPr>
            <a:picLocks noChangeAspect="1" noChangeArrowheads="1"/>
          </p:cNvPicPr>
          <p:nvPr/>
        </p:nvPicPr>
        <p:blipFill>
          <a:blip r:embed="rId2" cstate="print"/>
          <a:srcRect/>
          <a:stretch>
            <a:fillRect/>
          </a:stretch>
        </p:blipFill>
        <p:spPr bwMode="auto">
          <a:xfrm>
            <a:off x="500034" y="500042"/>
            <a:ext cx="8143932" cy="585791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5122" name="Picture 2" descr="C:\Users\asus\Desktop\aile içi iletişim\1000857_667891493238772_399668384_n.jpg"/>
          <p:cNvPicPr>
            <a:picLocks noChangeAspect="1" noChangeArrowheads="1"/>
          </p:cNvPicPr>
          <p:nvPr/>
        </p:nvPicPr>
        <p:blipFill>
          <a:blip r:embed="rId2" cstate="print"/>
          <a:srcRect/>
          <a:stretch>
            <a:fillRect/>
          </a:stretch>
        </p:blipFill>
        <p:spPr bwMode="auto">
          <a:xfrm>
            <a:off x="928662" y="500042"/>
            <a:ext cx="7643866" cy="4357718"/>
          </a:xfrm>
          <a:prstGeom prst="rect">
            <a:avLst/>
          </a:prstGeom>
          <a:noFill/>
        </p:spPr>
      </p:pic>
      <p:sp>
        <p:nvSpPr>
          <p:cNvPr id="3" name="2 Dikdörtgen"/>
          <p:cNvSpPr/>
          <p:nvPr/>
        </p:nvSpPr>
        <p:spPr>
          <a:xfrm>
            <a:off x="571472" y="5143512"/>
            <a:ext cx="828680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tr-TR" sz="2400" dirty="0" smtClean="0">
                <a:latin typeface="Times New Roman" pitchFamily="18" charset="0"/>
                <a:ea typeface="Arial Unicode MS" pitchFamily="34" charset="-128"/>
                <a:cs typeface="Times New Roman" pitchFamily="18" charset="0"/>
              </a:rPr>
              <a:t>Çocuklarımıza zaman ayıralım, pahalı oyuncaklardan iyidir. </a:t>
            </a:r>
          </a:p>
          <a:p>
            <a:pPr algn="ctr"/>
            <a:r>
              <a:rPr lang="tr-TR" sz="2400" dirty="0" smtClean="0">
                <a:latin typeface="Times New Roman" pitchFamily="18" charset="0"/>
                <a:ea typeface="Arial Unicode MS" pitchFamily="34" charset="-128"/>
                <a:cs typeface="Times New Roman" pitchFamily="18" charset="0"/>
              </a:rPr>
              <a:t>Sevgi dolu bir ortam onun kendine olan güven ve saygısını arttırır. </a:t>
            </a:r>
            <a:endParaRPr lang="tr-TR" sz="2400" dirty="0">
              <a:latin typeface="Times New Roman" pitchFamily="18" charset="0"/>
              <a:ea typeface="Arial Unicode MS" pitchFamily="34" charset="-128"/>
              <a:cs typeface="Times New Roman" pitchFamily="18" charset="0"/>
            </a:endParaRPr>
          </a:p>
        </p:txBody>
      </p:sp>
    </p:spTree>
  </p:cSld>
  <p:clrMapOvr>
    <a:masterClrMapping/>
  </p:clrMapOvr>
  <p:transition spd="med">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2051" name="Picture 3" descr="D:\fotoğraf\eğer.jpg"/>
          <p:cNvPicPr>
            <a:picLocks noChangeAspect="1" noChangeArrowheads="1"/>
          </p:cNvPicPr>
          <p:nvPr/>
        </p:nvPicPr>
        <p:blipFill>
          <a:blip r:embed="rId2" cstate="print"/>
          <a:srcRect/>
          <a:stretch>
            <a:fillRect/>
          </a:stretch>
        </p:blipFill>
        <p:spPr bwMode="auto">
          <a:xfrm>
            <a:off x="500034" y="500042"/>
            <a:ext cx="8143932" cy="585791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5 Dikdörtgen"/>
          <p:cNvSpPr/>
          <p:nvPr/>
        </p:nvSpPr>
        <p:spPr>
          <a:xfrm>
            <a:off x="571472" y="285728"/>
            <a:ext cx="8286808" cy="44627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tr-TR" sz="2300" b="1" dirty="0" smtClean="0">
                <a:latin typeface="Lucida Sans" pitchFamily="34" charset="0"/>
                <a:ea typeface="Arial Unicode MS" pitchFamily="34" charset="-128"/>
                <a:cs typeface="Arial Unicode MS" pitchFamily="34" charset="-128"/>
              </a:rPr>
              <a:t>Otoriter-Baskıcı Anne-Baba Tutumu</a:t>
            </a:r>
            <a:endParaRPr lang="tr-TR" sz="2300" b="1" dirty="0">
              <a:latin typeface="Lucida Sans" pitchFamily="34" charset="0"/>
              <a:ea typeface="Arial Unicode MS" pitchFamily="34" charset="-128"/>
              <a:cs typeface="Arial Unicode MS" pitchFamily="34" charset="-128"/>
            </a:endParaRPr>
          </a:p>
        </p:txBody>
      </p:sp>
      <p:sp>
        <p:nvSpPr>
          <p:cNvPr id="7" name="6 Dikdörtgen"/>
          <p:cNvSpPr/>
          <p:nvPr/>
        </p:nvSpPr>
        <p:spPr>
          <a:xfrm>
            <a:off x="500034" y="3571876"/>
            <a:ext cx="8215370" cy="230832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buFont typeface="Wingdings" pitchFamily="2" charset="2"/>
              <a:buChar char="v"/>
            </a:pPr>
            <a:r>
              <a:rPr lang="tr-TR" sz="2400" dirty="0" smtClean="0">
                <a:latin typeface="Times New Roman" pitchFamily="18" charset="0"/>
                <a:ea typeface="Arial Unicode MS" pitchFamily="34" charset="-128"/>
                <a:cs typeface="Times New Roman" pitchFamily="18" charset="0"/>
              </a:rPr>
              <a:t> Bütün kontrol anne babadadır. </a:t>
            </a:r>
          </a:p>
          <a:p>
            <a:pPr>
              <a:buFont typeface="Wingdings" pitchFamily="2" charset="2"/>
              <a:buChar char="v"/>
            </a:pPr>
            <a:r>
              <a:rPr lang="tr-TR" sz="2400" dirty="0" smtClean="0">
                <a:latin typeface="Times New Roman" pitchFamily="18" charset="0"/>
                <a:ea typeface="Arial Unicode MS" pitchFamily="34" charset="-128"/>
                <a:cs typeface="Times New Roman" pitchFamily="18" charset="0"/>
              </a:rPr>
              <a:t> Çoğunlukla anne baba çocuğunu anlamayan, çocuğuna hoşgörü göstermeyen, katı ve baskıcı bir tutum içindedir.</a:t>
            </a:r>
          </a:p>
          <a:p>
            <a:pPr>
              <a:buFont typeface="Wingdings" pitchFamily="2" charset="2"/>
              <a:buChar char="v"/>
            </a:pPr>
            <a:r>
              <a:rPr lang="tr-TR" sz="2400" dirty="0" smtClean="0">
                <a:latin typeface="Times New Roman" pitchFamily="18" charset="0"/>
                <a:ea typeface="Arial Unicode MS" pitchFamily="34" charset="-128"/>
                <a:cs typeface="Times New Roman" pitchFamily="18" charset="0"/>
              </a:rPr>
              <a:t> Çocuk anne babanın isteği doğrultusunda ve kurallara bağlı olarak yetiştirilmektedir. Kurallara uyulmadığı takdirde fiziksel cezalar verilmektedir. </a:t>
            </a:r>
          </a:p>
        </p:txBody>
      </p:sp>
      <p:pic>
        <p:nvPicPr>
          <p:cNvPr id="1026" name="Picture 2" descr="C:\Users\asus\Desktop\aile içi iletişim\269322_603360249691897_1906255053_n.jpg"/>
          <p:cNvPicPr>
            <a:picLocks noChangeAspect="1" noChangeArrowheads="1"/>
          </p:cNvPicPr>
          <p:nvPr/>
        </p:nvPicPr>
        <p:blipFill>
          <a:blip r:embed="rId2" cstate="print"/>
          <a:srcRect/>
          <a:stretch>
            <a:fillRect/>
          </a:stretch>
        </p:blipFill>
        <p:spPr bwMode="auto">
          <a:xfrm>
            <a:off x="1214414" y="785794"/>
            <a:ext cx="6858000" cy="2667005"/>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8194" name="Picture 2" descr="D:\fotoğraflar\995687_430165990424918_603909681_n.jpg"/>
          <p:cNvPicPr>
            <a:picLocks noChangeAspect="1" noChangeArrowheads="1"/>
          </p:cNvPicPr>
          <p:nvPr/>
        </p:nvPicPr>
        <p:blipFill>
          <a:blip r:embed="rId2" cstate="print"/>
          <a:srcRect/>
          <a:stretch>
            <a:fillRect/>
          </a:stretch>
        </p:blipFill>
        <p:spPr bwMode="auto">
          <a:xfrm>
            <a:off x="428596" y="500041"/>
            <a:ext cx="8286808" cy="5857917"/>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7170" name="Picture 2" descr="D:\fotoğraflar\969884_431165963658254_552994318_n.jpg"/>
          <p:cNvPicPr>
            <a:picLocks noChangeAspect="1" noChangeArrowheads="1"/>
          </p:cNvPicPr>
          <p:nvPr/>
        </p:nvPicPr>
        <p:blipFill>
          <a:blip r:embed="rId2" cstate="print"/>
          <a:srcRect/>
          <a:stretch>
            <a:fillRect/>
          </a:stretch>
        </p:blipFill>
        <p:spPr bwMode="auto">
          <a:xfrm>
            <a:off x="428595" y="428604"/>
            <a:ext cx="8286809" cy="5572164"/>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122" name="Picture 2" descr="D:\fotoğraflar\5990.jpg"/>
          <p:cNvPicPr>
            <a:picLocks noChangeAspect="1" noChangeArrowheads="1"/>
          </p:cNvPicPr>
          <p:nvPr/>
        </p:nvPicPr>
        <p:blipFill>
          <a:blip r:embed="rId2" cstate="print"/>
          <a:srcRect/>
          <a:stretch>
            <a:fillRect/>
          </a:stretch>
        </p:blipFill>
        <p:spPr bwMode="auto">
          <a:xfrm>
            <a:off x="500034" y="571480"/>
            <a:ext cx="8072494" cy="578647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074" name="Picture 2" descr="D:\fotoğraflar\1044698_433094100132107_201445154_n.jpg"/>
          <p:cNvPicPr>
            <a:picLocks noChangeAspect="1" noChangeArrowheads="1"/>
          </p:cNvPicPr>
          <p:nvPr/>
        </p:nvPicPr>
        <p:blipFill>
          <a:blip r:embed="rId2" cstate="print"/>
          <a:srcRect/>
          <a:stretch>
            <a:fillRect/>
          </a:stretch>
        </p:blipFill>
        <p:spPr bwMode="auto">
          <a:xfrm>
            <a:off x="428596" y="428604"/>
            <a:ext cx="8286808" cy="600079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E49B0A"/>
        </a:solidFill>
        <a:effectLst/>
      </p:bgPr>
    </p:bg>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500034" y="357166"/>
            <a:ext cx="8229600" cy="1354217"/>
          </a:xfrm>
          <a:prstGeom prst="rect">
            <a:avLst/>
          </a:prstGeom>
          <a:noFill/>
          <a:ln w="9525">
            <a:noFill/>
            <a:miter lim="800000"/>
            <a:headEnd/>
            <a:tailEnd/>
          </a:ln>
          <a:effectLst/>
        </p:spPr>
        <p:txBody>
          <a:bodyPr>
            <a:spAutoFit/>
          </a:bodyPr>
          <a:lstStyle/>
          <a:p>
            <a:pPr algn="ctr"/>
            <a:r>
              <a:rPr lang="en-US" sz="3200" b="1" dirty="0">
                <a:solidFill>
                  <a:srgbClr val="C00000"/>
                </a:solidFill>
                <a:latin typeface="Arial Black" pitchFamily="34" charset="0"/>
              </a:rPr>
              <a:t>SABIRLI OLUN  - TEPKİSEL DİLDEN KURTULUN </a:t>
            </a:r>
          </a:p>
          <a:p>
            <a:pPr algn="ctr"/>
            <a:r>
              <a:rPr lang="en-US" b="1" dirty="0">
                <a:solidFill>
                  <a:srgbClr val="C00000"/>
                </a:solidFill>
                <a:latin typeface="Arial Black" pitchFamily="34" charset="0"/>
              </a:rPr>
              <a:t>( DUR-DÜŞÜN-SEÇ)</a:t>
            </a:r>
            <a:endParaRPr lang="tr-TR" b="1" dirty="0">
              <a:solidFill>
                <a:srgbClr val="C00000"/>
              </a:solidFill>
              <a:latin typeface="Arial Black" pitchFamily="34" charset="0"/>
            </a:endParaRPr>
          </a:p>
        </p:txBody>
      </p:sp>
      <p:pic>
        <p:nvPicPr>
          <p:cNvPr id="140292" name="Picture 4"/>
          <p:cNvPicPr>
            <a:picLocks noChangeAspect="1" noChangeArrowheads="1"/>
          </p:cNvPicPr>
          <p:nvPr/>
        </p:nvPicPr>
        <p:blipFill>
          <a:blip r:embed="rId2" cstate="print"/>
          <a:srcRect/>
          <a:stretch>
            <a:fillRect/>
          </a:stretch>
        </p:blipFill>
        <p:spPr bwMode="auto">
          <a:xfrm>
            <a:off x="928662" y="2214554"/>
            <a:ext cx="7162800" cy="3854450"/>
          </a:xfrm>
          <a:prstGeom prst="rect">
            <a:avLst/>
          </a:prstGeom>
          <a:noFill/>
          <a:ln w="9525">
            <a:noFill/>
            <a:miter lim="800000"/>
            <a:headEnd/>
            <a:tailEnd/>
          </a:ln>
          <a:effectLst/>
        </p:spPr>
      </p:pic>
      <p:sp>
        <p:nvSpPr>
          <p:cNvPr id="140293" name="Text Box 5"/>
          <p:cNvSpPr txBox="1">
            <a:spLocks noChangeArrowheads="1"/>
          </p:cNvSpPr>
          <p:nvPr/>
        </p:nvSpPr>
        <p:spPr bwMode="auto">
          <a:xfrm>
            <a:off x="5286380" y="4714884"/>
            <a:ext cx="2432050" cy="1200329"/>
          </a:xfrm>
          <a:prstGeom prst="rect">
            <a:avLst/>
          </a:prstGeom>
          <a:noFill/>
          <a:ln w="9525">
            <a:noFill/>
            <a:miter lim="800000"/>
            <a:headEnd/>
            <a:tailEnd/>
          </a:ln>
          <a:effectLst/>
        </p:spPr>
        <p:txBody>
          <a:bodyPr wrap="square">
            <a:spAutoFit/>
          </a:bodyPr>
          <a:lstStyle/>
          <a:p>
            <a:pPr algn="ctr"/>
            <a:r>
              <a:rPr lang="tr-TR" sz="2400" dirty="0" smtClean="0">
                <a:latin typeface="Times New Roman" pitchFamily="18" charset="0"/>
                <a:cs typeface="Times New Roman" pitchFamily="18" charset="0"/>
              </a:rPr>
              <a:t>Günde,1200 defa yuvasına gelip gidiyor.</a:t>
            </a:r>
            <a:endParaRPr lang="tr-TR" sz="24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nodeType="clickEffect">
                                  <p:stCondLst>
                                    <p:cond delay="0"/>
                                  </p:stCondLst>
                                  <p:childTnLst>
                                    <p:set>
                                      <p:cBhvr>
                                        <p:cTn id="6" dur="1" fill="hold">
                                          <p:stCondLst>
                                            <p:cond delay="0"/>
                                          </p:stCondLst>
                                        </p:cTn>
                                        <p:tgtEl>
                                          <p:spTgt spid="140292"/>
                                        </p:tgtEl>
                                        <p:attrNameLst>
                                          <p:attrName>style.visibility</p:attrName>
                                        </p:attrNameLst>
                                      </p:cBhvr>
                                      <p:to>
                                        <p:strVal val="visible"/>
                                      </p:to>
                                    </p:set>
                                    <p:anim calcmode="lin" valueType="num">
                                      <p:cBhvr>
                                        <p:cTn id="7" dur="500" fill="hold"/>
                                        <p:tgtEl>
                                          <p:spTgt spid="140292"/>
                                        </p:tgtEl>
                                        <p:attrNameLst>
                                          <p:attrName>ppt_x</p:attrName>
                                        </p:attrNameLst>
                                      </p:cBhvr>
                                      <p:tavLst>
                                        <p:tav tm="0">
                                          <p:val>
                                            <p:strVal val="#ppt_x"/>
                                          </p:val>
                                        </p:tav>
                                        <p:tav tm="100000">
                                          <p:val>
                                            <p:strVal val="#ppt_x"/>
                                          </p:val>
                                        </p:tav>
                                      </p:tavLst>
                                    </p:anim>
                                    <p:anim calcmode="lin" valueType="num">
                                      <p:cBhvr>
                                        <p:cTn id="8" dur="500" fill="hold"/>
                                        <p:tgtEl>
                                          <p:spTgt spid="140292"/>
                                        </p:tgtEl>
                                        <p:attrNameLst>
                                          <p:attrName>ppt_y</p:attrName>
                                        </p:attrNameLst>
                                      </p:cBhvr>
                                      <p:tavLst>
                                        <p:tav tm="0">
                                          <p:val>
                                            <p:strVal val="#ppt_y+#ppt_h/2"/>
                                          </p:val>
                                        </p:tav>
                                        <p:tav tm="100000">
                                          <p:val>
                                            <p:strVal val="#ppt_y"/>
                                          </p:val>
                                        </p:tav>
                                      </p:tavLst>
                                    </p:anim>
                                    <p:anim calcmode="lin" valueType="num">
                                      <p:cBhvr>
                                        <p:cTn id="9" dur="500" fill="hold"/>
                                        <p:tgtEl>
                                          <p:spTgt spid="140292"/>
                                        </p:tgtEl>
                                        <p:attrNameLst>
                                          <p:attrName>ppt_w</p:attrName>
                                        </p:attrNameLst>
                                      </p:cBhvr>
                                      <p:tavLst>
                                        <p:tav tm="0">
                                          <p:val>
                                            <p:strVal val="#ppt_w"/>
                                          </p:val>
                                        </p:tav>
                                        <p:tav tm="100000">
                                          <p:val>
                                            <p:strVal val="#ppt_w"/>
                                          </p:val>
                                        </p:tav>
                                      </p:tavLst>
                                    </p:anim>
                                    <p:anim calcmode="lin" valueType="num">
                                      <p:cBhvr>
                                        <p:cTn id="10" dur="500" fill="hold"/>
                                        <p:tgtEl>
                                          <p:spTgt spid="140292"/>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140293"/>
                                        </p:tgtEl>
                                        <p:attrNameLst>
                                          <p:attrName>style.visibility</p:attrName>
                                        </p:attrNameLst>
                                      </p:cBhvr>
                                      <p:to>
                                        <p:strVal val="visible"/>
                                      </p:to>
                                    </p:set>
                                    <p:animEffect transition="in" filter="box(out)">
                                      <p:cBhvr>
                                        <p:cTn id="15"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8194" name="Picture 2" descr="C:\Users\asus\Desktop\aile içi iletişim\1383718_714991101862144_1030927602_n.jpg"/>
          <p:cNvPicPr>
            <a:picLocks noChangeAspect="1" noChangeArrowheads="1"/>
          </p:cNvPicPr>
          <p:nvPr/>
        </p:nvPicPr>
        <p:blipFill>
          <a:blip r:embed="rId2" cstate="print"/>
          <a:srcRect/>
          <a:stretch>
            <a:fillRect/>
          </a:stretch>
        </p:blipFill>
        <p:spPr bwMode="auto">
          <a:xfrm>
            <a:off x="500034" y="571480"/>
            <a:ext cx="8001056" cy="571504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026" name="Picture 2" descr="D:\fotoğraf\bir çocuğa.jpg"/>
          <p:cNvPicPr>
            <a:picLocks noChangeAspect="1" noChangeArrowheads="1"/>
          </p:cNvPicPr>
          <p:nvPr/>
        </p:nvPicPr>
        <p:blipFill>
          <a:blip r:embed="rId2" cstate="print"/>
          <a:srcRect/>
          <a:stretch>
            <a:fillRect/>
          </a:stretch>
        </p:blipFill>
        <p:spPr bwMode="auto">
          <a:xfrm>
            <a:off x="500034" y="500042"/>
            <a:ext cx="8143932" cy="578647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10242" name="Picture 2" descr="C:\Users\asus\Desktop\154.jpg"/>
          <p:cNvPicPr>
            <a:picLocks noChangeAspect="1" noChangeArrowheads="1"/>
          </p:cNvPicPr>
          <p:nvPr/>
        </p:nvPicPr>
        <p:blipFill>
          <a:blip r:embed="rId2" cstate="print"/>
          <a:srcRect/>
          <a:stretch>
            <a:fillRect/>
          </a:stretch>
        </p:blipFill>
        <p:spPr bwMode="auto">
          <a:xfrm>
            <a:off x="357158" y="428604"/>
            <a:ext cx="8358246" cy="5929354"/>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9218" name="Picture 2" descr="C:\Users\asus\Desktop\aile içi iletişim\1385993_703450559682865_161222053_n.jpg"/>
          <p:cNvPicPr>
            <a:picLocks noChangeAspect="1" noChangeArrowheads="1"/>
          </p:cNvPicPr>
          <p:nvPr/>
        </p:nvPicPr>
        <p:blipFill>
          <a:blip r:embed="rId2" cstate="print"/>
          <a:srcRect/>
          <a:stretch>
            <a:fillRect/>
          </a:stretch>
        </p:blipFill>
        <p:spPr bwMode="auto">
          <a:xfrm>
            <a:off x="428596" y="642918"/>
            <a:ext cx="8215370" cy="5286411"/>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9218" name="Picture 2" descr="D:\fotoğraflar\999077_447711248670392_1561222157_n.jpg"/>
          <p:cNvPicPr>
            <a:picLocks noChangeAspect="1" noChangeArrowheads="1"/>
          </p:cNvPicPr>
          <p:nvPr/>
        </p:nvPicPr>
        <p:blipFill>
          <a:blip r:embed="rId2" cstate="print"/>
          <a:srcRect/>
          <a:stretch>
            <a:fillRect/>
          </a:stretch>
        </p:blipFill>
        <p:spPr bwMode="auto">
          <a:xfrm>
            <a:off x="285720" y="285728"/>
            <a:ext cx="8572560" cy="6215107"/>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aphicFrame>
        <p:nvGraphicFramePr>
          <p:cNvPr id="10" name="9 Diyagram"/>
          <p:cNvGraphicFramePr/>
          <p:nvPr/>
        </p:nvGraphicFramePr>
        <p:xfrm>
          <a:off x="1071538" y="285728"/>
          <a:ext cx="6286544" cy="446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Dikdörtgen"/>
          <p:cNvSpPr/>
          <p:nvPr/>
        </p:nvSpPr>
        <p:spPr>
          <a:xfrm>
            <a:off x="3643306" y="3643314"/>
            <a:ext cx="4714908"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buFont typeface="Wingdings" pitchFamily="2" charset="2"/>
              <a:buChar char="ü"/>
            </a:pPr>
            <a:r>
              <a:rPr lang="tr-TR" sz="2000" b="1" dirty="0" smtClean="0">
                <a:latin typeface="Times New Roman" pitchFamily="18" charset="0"/>
                <a:ea typeface="Arial Unicode MS" pitchFamily="34" charset="-128"/>
                <a:cs typeface="Times New Roman" pitchFamily="18" charset="0"/>
              </a:rPr>
              <a:t>Çocuğun kişiliği yok sayılmaktadır.</a:t>
            </a:r>
          </a:p>
          <a:p>
            <a:pPr algn="just">
              <a:buFont typeface="Wingdings" pitchFamily="2" charset="2"/>
              <a:buChar char="ü"/>
            </a:pPr>
            <a:r>
              <a:rPr lang="tr-TR" sz="2000" b="1" dirty="0" smtClean="0">
                <a:latin typeface="Times New Roman" pitchFamily="18" charset="0"/>
                <a:ea typeface="Arial Unicode MS" pitchFamily="34" charset="-128"/>
                <a:cs typeface="Times New Roman" pitchFamily="18" charset="0"/>
              </a:rPr>
              <a:t>Aile içinde korku hakimdir ve çocuk korku ile büyür. Çocuğumu eğitiyorum, terbiye ediyorum mantığı ile şiddet uygulanır.</a:t>
            </a:r>
          </a:p>
        </p:txBody>
      </p:sp>
      <p:pic>
        <p:nvPicPr>
          <p:cNvPr id="61442" name="Picture 2" descr="http://t3.gstatic.com/images?q=tbn:ANd9GcRo-yBU5PYFd32xw2wGckzIzXVCQd6hQCLWJnNVCj_pkAYZULxE"/>
          <p:cNvPicPr>
            <a:picLocks noChangeAspect="1" noChangeArrowheads="1"/>
          </p:cNvPicPr>
          <p:nvPr/>
        </p:nvPicPr>
        <p:blipFill>
          <a:blip r:embed="rId7" cstate="print"/>
          <a:srcRect/>
          <a:stretch>
            <a:fillRect/>
          </a:stretch>
        </p:blipFill>
        <p:spPr bwMode="auto">
          <a:xfrm>
            <a:off x="285720" y="2428868"/>
            <a:ext cx="3000396" cy="3290896"/>
          </a:xfrm>
          <a:prstGeom prst="rect">
            <a:avLst/>
          </a:prstGeom>
          <a:noFill/>
        </p:spPr>
      </p:pic>
      <p:pic>
        <p:nvPicPr>
          <p:cNvPr id="61444" name="Picture 4" descr="http://t0.gstatic.com/images?q=tbn:ANd9GcTrdJcPFgVcPGL-wk7tgUK4E-_SQrSCR5g2F8nLpGsUL6m1zCTf"/>
          <p:cNvPicPr>
            <a:picLocks noChangeAspect="1" noChangeArrowheads="1"/>
          </p:cNvPicPr>
          <p:nvPr/>
        </p:nvPicPr>
        <p:blipFill>
          <a:blip r:embed="rId8" cstate="print"/>
          <a:srcRect/>
          <a:stretch>
            <a:fillRect/>
          </a:stretch>
        </p:blipFill>
        <p:spPr bwMode="auto">
          <a:xfrm>
            <a:off x="3643306" y="1285860"/>
            <a:ext cx="4357718" cy="2005017"/>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1026" name="Picture 2" descr="D:\fotoğraflar\1003675_427768153998035_212902235_n.png"/>
          <p:cNvPicPr>
            <a:picLocks noChangeAspect="1" noChangeArrowheads="1"/>
          </p:cNvPicPr>
          <p:nvPr/>
        </p:nvPicPr>
        <p:blipFill>
          <a:blip r:embed="rId2" cstate="print"/>
          <a:srcRect/>
          <a:stretch>
            <a:fillRect/>
          </a:stretch>
        </p:blipFill>
        <p:spPr bwMode="auto">
          <a:xfrm>
            <a:off x="500034" y="428604"/>
            <a:ext cx="8143932" cy="600079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098" name="Picture 2" descr="D:\fotoğraf\sevgii.jpg"/>
          <p:cNvPicPr>
            <a:picLocks noChangeAspect="1" noChangeArrowheads="1"/>
          </p:cNvPicPr>
          <p:nvPr/>
        </p:nvPicPr>
        <p:blipFill>
          <a:blip r:embed="rId2" cstate="print"/>
          <a:srcRect/>
          <a:stretch>
            <a:fillRect/>
          </a:stretch>
        </p:blipFill>
        <p:spPr bwMode="auto">
          <a:xfrm>
            <a:off x="500034" y="571480"/>
            <a:ext cx="8143932" cy="571504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80898" name="Picture 2" descr="C:\Users\asus\Desktop\aile içi iletişim\1382155_718559878171933_1728540955_n.jpg"/>
          <p:cNvPicPr>
            <a:picLocks noChangeAspect="1" noChangeArrowheads="1"/>
          </p:cNvPicPr>
          <p:nvPr/>
        </p:nvPicPr>
        <p:blipFill>
          <a:blip r:embed="rId2" cstate="print"/>
          <a:srcRect/>
          <a:stretch>
            <a:fillRect/>
          </a:stretch>
        </p:blipFill>
        <p:spPr bwMode="auto">
          <a:xfrm>
            <a:off x="428596" y="428604"/>
            <a:ext cx="8286808" cy="6000792"/>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E49B0A"/>
        </a:solidFill>
        <a:effectLst/>
      </p:bgPr>
    </p:bg>
    <p:spTree>
      <p:nvGrpSpPr>
        <p:cNvPr id="1" name=""/>
        <p:cNvGrpSpPr/>
        <p:nvPr/>
      </p:nvGrpSpPr>
      <p:grpSpPr>
        <a:xfrm>
          <a:off x="0" y="0"/>
          <a:ext cx="0" cy="0"/>
          <a:chOff x="0" y="0"/>
          <a:chExt cx="0" cy="0"/>
        </a:xfrm>
      </p:grpSpPr>
      <p:pic>
        <p:nvPicPr>
          <p:cNvPr id="8194" name="Picture 2" descr="D:\fotoğraflar\MEDYATIK_0053_COCUKLAR.jpg"/>
          <p:cNvPicPr>
            <a:picLocks noChangeAspect="1" noChangeArrowheads="1"/>
          </p:cNvPicPr>
          <p:nvPr/>
        </p:nvPicPr>
        <p:blipFill>
          <a:blip r:embed="rId2" cstate="print"/>
          <a:srcRect/>
          <a:stretch>
            <a:fillRect/>
          </a:stretch>
        </p:blipFill>
        <p:spPr bwMode="auto">
          <a:xfrm>
            <a:off x="357158" y="357166"/>
            <a:ext cx="8429684" cy="614366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E49B0A"/>
        </a:solidFill>
        <a:effectLst/>
      </p:bgPr>
    </p:bg>
    <p:spTree>
      <p:nvGrpSpPr>
        <p:cNvPr id="1" name=""/>
        <p:cNvGrpSpPr/>
        <p:nvPr/>
      </p:nvGrpSpPr>
      <p:grpSpPr>
        <a:xfrm>
          <a:off x="0" y="0"/>
          <a:ext cx="0" cy="0"/>
          <a:chOff x="0" y="0"/>
          <a:chExt cx="0" cy="0"/>
        </a:xfrm>
      </p:grpSpPr>
      <p:pic>
        <p:nvPicPr>
          <p:cNvPr id="6146" name="Picture 2" descr="D:\fotoğraflar\969508_437715789669938_2008591803_n.png"/>
          <p:cNvPicPr>
            <a:picLocks noChangeAspect="1" noChangeArrowheads="1"/>
          </p:cNvPicPr>
          <p:nvPr/>
        </p:nvPicPr>
        <p:blipFill>
          <a:blip r:embed="rId2" cstate="print"/>
          <a:srcRect/>
          <a:stretch>
            <a:fillRect/>
          </a:stretch>
        </p:blipFill>
        <p:spPr bwMode="auto">
          <a:xfrm>
            <a:off x="571472" y="500042"/>
            <a:ext cx="8115183" cy="571504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028" name="Picture 4" descr="mutluluğun resmii"/>
          <p:cNvPicPr>
            <a:picLocks noChangeAspect="1" noChangeArrowheads="1"/>
          </p:cNvPicPr>
          <p:nvPr/>
        </p:nvPicPr>
        <p:blipFill>
          <a:blip r:embed="rId2" cstate="print"/>
          <a:srcRect/>
          <a:stretch>
            <a:fillRect/>
          </a:stretch>
        </p:blipFill>
        <p:spPr bwMode="auto">
          <a:xfrm>
            <a:off x="500034" y="285728"/>
            <a:ext cx="8215370" cy="4643470"/>
          </a:xfrm>
          <a:prstGeom prst="rect">
            <a:avLst/>
          </a:prstGeom>
          <a:noFill/>
        </p:spPr>
      </p:pic>
      <p:sp>
        <p:nvSpPr>
          <p:cNvPr id="3" name="Başlık 2"/>
          <p:cNvSpPr>
            <a:spLocks noGrp="1"/>
          </p:cNvSpPr>
          <p:nvPr>
            <p:ph type="title"/>
          </p:nvPr>
        </p:nvSpPr>
        <p:spPr/>
        <p:txBody>
          <a:bodyPr/>
          <a:lstStyle/>
          <a:p>
            <a:endParaRPr lang="tr-TR"/>
          </a:p>
        </p:txBody>
      </p: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aphicFrame>
        <p:nvGraphicFramePr>
          <p:cNvPr id="6" name="5 Diyagram"/>
          <p:cNvGraphicFramePr/>
          <p:nvPr/>
        </p:nvGraphicFramePr>
        <p:xfrm>
          <a:off x="214282" y="3071810"/>
          <a:ext cx="8572560" cy="3571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yagram"/>
          <p:cNvGraphicFramePr/>
          <p:nvPr/>
        </p:nvGraphicFramePr>
        <p:xfrm>
          <a:off x="1142976" y="285728"/>
          <a:ext cx="6715172" cy="4462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0417" name="Picture 1" descr="C:\Users\asus\Desktop\aile içi iletişim\26155634_baskveotorite.jpg"/>
          <p:cNvPicPr>
            <a:picLocks noChangeAspect="1" noChangeArrowheads="1"/>
          </p:cNvPicPr>
          <p:nvPr/>
        </p:nvPicPr>
        <p:blipFill>
          <a:blip r:embed="rId12" cstate="print"/>
          <a:srcRect/>
          <a:stretch>
            <a:fillRect/>
          </a:stretch>
        </p:blipFill>
        <p:spPr bwMode="auto">
          <a:xfrm>
            <a:off x="2928926" y="857232"/>
            <a:ext cx="3643338" cy="2214578"/>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aphicFrame>
        <p:nvGraphicFramePr>
          <p:cNvPr id="6" name="5 Diyagram"/>
          <p:cNvGraphicFramePr/>
          <p:nvPr/>
        </p:nvGraphicFramePr>
        <p:xfrm>
          <a:off x="500034" y="285728"/>
          <a:ext cx="8286808" cy="800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Dikdörtgen"/>
          <p:cNvSpPr/>
          <p:nvPr/>
        </p:nvSpPr>
        <p:spPr>
          <a:xfrm>
            <a:off x="214282" y="1785926"/>
            <a:ext cx="5214974" cy="341632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 typeface="Wingdings" pitchFamily="2" charset="2"/>
              <a:buChar char="q"/>
            </a:pPr>
            <a:r>
              <a:rPr lang="tr-TR" sz="2400" dirty="0" smtClean="0">
                <a:latin typeface="Times New Roman" pitchFamily="18" charset="0"/>
                <a:ea typeface="Arial Unicode MS" pitchFamily="34" charset="-128"/>
                <a:cs typeface="Times New Roman" pitchFamily="18" charset="0"/>
              </a:rPr>
              <a:t> Kendine güven duygusunu yitirmiş, stresli ve tedirgin çocuklardır.</a:t>
            </a:r>
          </a:p>
          <a:p>
            <a:pPr>
              <a:buFont typeface="Wingdings" pitchFamily="2" charset="2"/>
              <a:buChar char="q"/>
            </a:pPr>
            <a:endParaRPr lang="tr-TR" sz="2400" dirty="0" smtClean="0">
              <a:latin typeface="Times New Roman" pitchFamily="18" charset="0"/>
              <a:ea typeface="Arial Unicode MS" pitchFamily="34" charset="-128"/>
              <a:cs typeface="Times New Roman" pitchFamily="18" charset="0"/>
            </a:endParaRPr>
          </a:p>
          <a:p>
            <a:pPr>
              <a:buFont typeface="Wingdings" pitchFamily="2" charset="2"/>
              <a:buChar char="q"/>
            </a:pPr>
            <a:r>
              <a:rPr lang="tr-TR" sz="2400" dirty="0" smtClean="0">
                <a:latin typeface="Times New Roman" pitchFamily="18" charset="0"/>
                <a:ea typeface="Arial Unicode MS" pitchFamily="34" charset="-128"/>
                <a:cs typeface="Times New Roman" pitchFamily="18" charset="0"/>
              </a:rPr>
              <a:t> Sessiz çekingen ve başkalarının etkisinde kolayca kalabilen çocuklardır.</a:t>
            </a:r>
          </a:p>
          <a:p>
            <a:pPr>
              <a:buFont typeface="Wingdings" pitchFamily="2" charset="2"/>
              <a:buChar char="q"/>
            </a:pPr>
            <a:endParaRPr lang="tr-TR" sz="2400" dirty="0" smtClean="0">
              <a:latin typeface="Times New Roman" pitchFamily="18" charset="0"/>
              <a:ea typeface="Arial Unicode MS" pitchFamily="34" charset="-128"/>
              <a:cs typeface="Times New Roman" pitchFamily="18" charset="0"/>
            </a:endParaRPr>
          </a:p>
          <a:p>
            <a:pPr>
              <a:buFont typeface="Wingdings" pitchFamily="2" charset="2"/>
              <a:buChar char="q"/>
            </a:pPr>
            <a:r>
              <a:rPr lang="tr-TR" sz="2400" dirty="0" smtClean="0">
                <a:latin typeface="Times New Roman" pitchFamily="18" charset="0"/>
                <a:ea typeface="Arial Unicode MS" pitchFamily="34" charset="-128"/>
                <a:cs typeface="Times New Roman" pitchFamily="18" charset="0"/>
              </a:rPr>
              <a:t> Aşağılık duygusunun geliştiği, kendi başına karar veremeyen,aşırı hassas ve kırılgan çocuklardır.</a:t>
            </a:r>
            <a:endParaRPr lang="tr-TR" sz="2300" b="1" dirty="0" smtClean="0">
              <a:latin typeface="Lucida Sans" pitchFamily="34" charset="0"/>
              <a:ea typeface="Arial Unicode MS" pitchFamily="34" charset="-128"/>
              <a:cs typeface="Arial Unicode MS" pitchFamily="34" charset="-128"/>
            </a:endParaRPr>
          </a:p>
        </p:txBody>
      </p:sp>
      <p:pic>
        <p:nvPicPr>
          <p:cNvPr id="59400" name="Picture 8" descr="http://t3.gstatic.com/images?q=tbn:ANd9GcSsmUvxQBlVrVn14IQGJqv71OAtV3gbUk_EuNxgk6bPRkorTPeYoQ"/>
          <p:cNvPicPr>
            <a:picLocks noChangeAspect="1" noChangeArrowheads="1"/>
          </p:cNvPicPr>
          <p:nvPr/>
        </p:nvPicPr>
        <p:blipFill>
          <a:blip r:embed="rId7" cstate="print"/>
          <a:srcRect/>
          <a:stretch>
            <a:fillRect/>
          </a:stretch>
        </p:blipFill>
        <p:spPr bwMode="auto">
          <a:xfrm>
            <a:off x="5643570" y="1785926"/>
            <a:ext cx="3357586" cy="3457588"/>
          </a:xfrm>
          <a:prstGeom prst="rect">
            <a:avLst/>
          </a:prstGeom>
          <a:noFill/>
        </p:spPr>
      </p:pic>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1856</TotalTime>
  <Words>2220</Words>
  <Application>Microsoft Office PowerPoint</Application>
  <PresentationFormat>Ekran Gösterisi (4:3)</PresentationFormat>
  <Paragraphs>205</Paragraphs>
  <Slides>75</Slides>
  <Notes>1</Notes>
  <HiddenSlides>0</HiddenSlides>
  <MMClips>0</MMClips>
  <ScaleCrop>false</ScaleCrop>
  <HeadingPairs>
    <vt:vector size="4" baseType="variant">
      <vt:variant>
        <vt:lpstr>Tema</vt:lpstr>
      </vt:variant>
      <vt:variant>
        <vt:i4>1</vt:i4>
      </vt:variant>
      <vt:variant>
        <vt:lpstr>Slayt Başlıkları</vt:lpstr>
      </vt:variant>
      <vt:variant>
        <vt:i4>75</vt:i4>
      </vt:variant>
    </vt:vector>
  </HeadingPairs>
  <TitlesOfParts>
    <vt:vector size="76"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dc:creator>
  <cp:lastModifiedBy>Windows Kullanıcısı</cp:lastModifiedBy>
  <cp:revision>321</cp:revision>
  <dcterms:modified xsi:type="dcterms:W3CDTF">2018-10-10T08:23:52Z</dcterms:modified>
</cp:coreProperties>
</file>